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8/8/22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8/8/22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8/8/22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0E08B-1C5C-2841-9C8B-EE81A239BF4D}"/>
              </a:ext>
            </a:extLst>
          </p:cNvPr>
          <p:cNvSpPr>
            <a:spLocks noGrp="1"/>
          </p:cNvSpPr>
          <p:nvPr>
            <p:ph type="ctrTitle"/>
          </p:nvPr>
        </p:nvSpPr>
        <p:spPr/>
        <p:txBody>
          <a:bodyPr/>
          <a:lstStyle/>
          <a:p>
            <a:r>
              <a:rPr lang="nl-BE" dirty="0"/>
              <a:t>VERKOOPSTECHNIEKEN</a:t>
            </a:r>
          </a:p>
        </p:txBody>
      </p:sp>
      <p:sp>
        <p:nvSpPr>
          <p:cNvPr id="3" name="Ondertitel 2">
            <a:extLst>
              <a:ext uri="{FF2B5EF4-FFF2-40B4-BE49-F238E27FC236}">
                <a16:creationId xmlns:a16="http://schemas.microsoft.com/office/drawing/2014/main" id="{85928121-13B0-F343-8554-1F238E1CD908}"/>
              </a:ext>
            </a:extLst>
          </p:cNvPr>
          <p:cNvSpPr>
            <a:spLocks noGrp="1"/>
          </p:cNvSpPr>
          <p:nvPr>
            <p:ph type="subTitle" idx="1"/>
          </p:nvPr>
        </p:nvSpPr>
        <p:spPr/>
        <p:txBody>
          <a:bodyPr/>
          <a:lstStyle/>
          <a:p>
            <a:r>
              <a:rPr lang="nl-BE" dirty="0"/>
              <a:t>BK DOEL: competentie 9: de leerlingEN VERKOPEN DIENSTEN/PRODUCTEN EN INNEN BETALINGEN</a:t>
            </a:r>
          </a:p>
          <a:p>
            <a:endParaRPr lang="nl-BE" dirty="0"/>
          </a:p>
        </p:txBody>
      </p:sp>
    </p:spTree>
    <p:extLst>
      <p:ext uri="{BB962C8B-B14F-4D97-AF65-F5344CB8AC3E}">
        <p14:creationId xmlns:p14="http://schemas.microsoft.com/office/powerpoint/2010/main" val="240533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84AF94-B9EC-3D4E-B227-65DF86B7E4B0}"/>
              </a:ext>
            </a:extLst>
          </p:cNvPr>
          <p:cNvSpPr>
            <a:spLocks noGrp="1"/>
          </p:cNvSpPr>
          <p:nvPr>
            <p:ph type="title"/>
          </p:nvPr>
        </p:nvSpPr>
        <p:spPr/>
        <p:txBody>
          <a:bodyPr/>
          <a:lstStyle/>
          <a:p>
            <a:r>
              <a:rPr lang="nl-BE" dirty="0"/>
              <a:t>HET VERKOOPGESPREK</a:t>
            </a:r>
          </a:p>
        </p:txBody>
      </p:sp>
      <p:sp>
        <p:nvSpPr>
          <p:cNvPr id="3" name="Tijdelijke aanduiding voor inhoud 2">
            <a:extLst>
              <a:ext uri="{FF2B5EF4-FFF2-40B4-BE49-F238E27FC236}">
                <a16:creationId xmlns:a16="http://schemas.microsoft.com/office/drawing/2014/main" id="{733316B6-7F44-064C-9FB7-984DC7B43F37}"/>
              </a:ext>
            </a:extLst>
          </p:cNvPr>
          <p:cNvSpPr>
            <a:spLocks noGrp="1"/>
          </p:cNvSpPr>
          <p:nvPr>
            <p:ph idx="1"/>
          </p:nvPr>
        </p:nvSpPr>
        <p:spPr/>
        <p:txBody>
          <a:bodyPr>
            <a:normAutofit/>
          </a:bodyPr>
          <a:lstStyle/>
          <a:p>
            <a:r>
              <a:rPr lang="nl-BE" dirty="0"/>
              <a:t>Het verkoopgesprek bestaat uit 5 onderdelen:</a:t>
            </a:r>
          </a:p>
          <a:p>
            <a:r>
              <a:rPr lang="nl-BE" dirty="0"/>
              <a:t>Voorbereiding: Productkennis/Kennis over het bedrijf</a:t>
            </a:r>
          </a:p>
          <a:p>
            <a:r>
              <a:rPr lang="nl-BE" dirty="0"/>
              <a:t>Opening/Begroeting</a:t>
            </a:r>
          </a:p>
          <a:p>
            <a:r>
              <a:rPr lang="nl-BE" dirty="0"/>
              <a:t>Inventarisatie/Informatiefase</a:t>
            </a:r>
          </a:p>
          <a:p>
            <a:r>
              <a:rPr lang="nl-BE" dirty="0"/>
              <a:t>Afsluiting</a:t>
            </a:r>
          </a:p>
          <a:p>
            <a:r>
              <a:rPr lang="nl-BE" dirty="0"/>
              <a:t>Nazorg</a:t>
            </a:r>
          </a:p>
          <a:p>
            <a:endParaRPr lang="nl-BE" dirty="0"/>
          </a:p>
          <a:p>
            <a:endParaRPr lang="nl-BE" dirty="0"/>
          </a:p>
        </p:txBody>
      </p:sp>
    </p:spTree>
    <p:extLst>
      <p:ext uri="{BB962C8B-B14F-4D97-AF65-F5344CB8AC3E}">
        <p14:creationId xmlns:p14="http://schemas.microsoft.com/office/powerpoint/2010/main" val="420010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D36A3A-7808-D242-BE95-97DDA80A1D91}"/>
              </a:ext>
            </a:extLst>
          </p:cNvPr>
          <p:cNvSpPr>
            <a:spLocks noGrp="1"/>
          </p:cNvSpPr>
          <p:nvPr>
            <p:ph type="title"/>
          </p:nvPr>
        </p:nvSpPr>
        <p:spPr/>
        <p:txBody>
          <a:bodyPr/>
          <a:lstStyle/>
          <a:p>
            <a:r>
              <a:rPr lang="nl-BE" dirty="0"/>
              <a:t>Het VERKOOPGESPREK</a:t>
            </a:r>
          </a:p>
        </p:txBody>
      </p:sp>
      <p:sp>
        <p:nvSpPr>
          <p:cNvPr id="3" name="Tijdelijke aanduiding voor inhoud 2">
            <a:extLst>
              <a:ext uri="{FF2B5EF4-FFF2-40B4-BE49-F238E27FC236}">
                <a16:creationId xmlns:a16="http://schemas.microsoft.com/office/drawing/2014/main" id="{8AFC15D6-87E7-0D4B-A2CD-DE4B863CF088}"/>
              </a:ext>
            </a:extLst>
          </p:cNvPr>
          <p:cNvSpPr>
            <a:spLocks noGrp="1"/>
          </p:cNvSpPr>
          <p:nvPr>
            <p:ph idx="1"/>
          </p:nvPr>
        </p:nvSpPr>
        <p:spPr/>
        <p:txBody>
          <a:bodyPr>
            <a:normAutofit/>
          </a:bodyPr>
          <a:lstStyle/>
          <a:p>
            <a:r>
              <a:rPr lang="nl-BE" dirty="0"/>
              <a:t>Theorie zie handboek Reisprofessional (p.57 tm72) en werkboek Vlajo p.187/189</a:t>
            </a:r>
          </a:p>
          <a:p>
            <a:r>
              <a:rPr lang="nl-BE" dirty="0"/>
              <a:t>Opdracht: Rollenspel: Stel een verkoopgesprek op en oefen dit in zodat je je product op een professionele wijze kan verkopen aan je klanten/leerkrachten.</a:t>
            </a:r>
          </a:p>
          <a:p>
            <a:r>
              <a:rPr lang="nl-BE" dirty="0"/>
              <a:t>SUCCES!!!!!</a:t>
            </a:r>
          </a:p>
          <a:p>
            <a:pPr marL="0" indent="0">
              <a:buNone/>
            </a:pPr>
            <a:endParaRPr lang="nl-BE" dirty="0"/>
          </a:p>
        </p:txBody>
      </p:sp>
    </p:spTree>
    <p:extLst>
      <p:ext uri="{BB962C8B-B14F-4D97-AF65-F5344CB8AC3E}">
        <p14:creationId xmlns:p14="http://schemas.microsoft.com/office/powerpoint/2010/main" val="98476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205091-ADD4-0043-A979-86B804AF6840}"/>
              </a:ext>
            </a:extLst>
          </p:cNvPr>
          <p:cNvSpPr>
            <a:spLocks noGrp="1"/>
          </p:cNvSpPr>
          <p:nvPr>
            <p:ph type="title"/>
          </p:nvPr>
        </p:nvSpPr>
        <p:spPr/>
        <p:txBody>
          <a:bodyPr/>
          <a:lstStyle/>
          <a:p>
            <a:r>
              <a:rPr lang="nl-BE" dirty="0"/>
              <a:t>Inleiding</a:t>
            </a:r>
          </a:p>
        </p:txBody>
      </p:sp>
      <p:sp>
        <p:nvSpPr>
          <p:cNvPr id="3" name="Tijdelijke aanduiding voor inhoud 2">
            <a:extLst>
              <a:ext uri="{FF2B5EF4-FFF2-40B4-BE49-F238E27FC236}">
                <a16:creationId xmlns:a16="http://schemas.microsoft.com/office/drawing/2014/main" id="{C28EA0EC-18F5-C94D-9DC7-C1D5CADEC498}"/>
              </a:ext>
            </a:extLst>
          </p:cNvPr>
          <p:cNvSpPr>
            <a:spLocks noGrp="1"/>
          </p:cNvSpPr>
          <p:nvPr>
            <p:ph idx="1"/>
          </p:nvPr>
        </p:nvSpPr>
        <p:spPr/>
        <p:txBody>
          <a:bodyPr>
            <a:normAutofit lnSpcReduction="10000"/>
          </a:bodyPr>
          <a:lstStyle/>
          <a:p>
            <a:pPr marL="0" indent="0">
              <a:buNone/>
            </a:pPr>
            <a:endParaRPr lang="nl-BE" dirty="0"/>
          </a:p>
          <a:p>
            <a:r>
              <a:rPr lang="nl-BE" dirty="0"/>
              <a:t>Het reisagentschap  is een winkel maar eveneens ook een kantoor. Op dit kantoor kunnen de klanten reizen kopen. Naast deze fysieke winkels/kantoren bestaan er ook zelfstandige reisagenten (travelcounsellors) genaamd die geen winkel hebben en persoonlijk naar de mensen thuis gaan en /of via hun website hun diensten aanbieden. Een aantal touroperators o.a Sunweb en Corendon werken alleen via rechtstreekse verkoop via hun website en maken geen gebruik van reisagenten. </a:t>
            </a:r>
          </a:p>
        </p:txBody>
      </p:sp>
    </p:spTree>
    <p:extLst>
      <p:ext uri="{BB962C8B-B14F-4D97-AF65-F5344CB8AC3E}">
        <p14:creationId xmlns:p14="http://schemas.microsoft.com/office/powerpoint/2010/main" val="2832816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0DA3A-7ED8-C940-833D-CE7F7594D73B}"/>
              </a:ext>
            </a:extLst>
          </p:cNvPr>
          <p:cNvSpPr>
            <a:spLocks noGrp="1"/>
          </p:cNvSpPr>
          <p:nvPr>
            <p:ph type="title"/>
          </p:nvPr>
        </p:nvSpPr>
        <p:spPr/>
        <p:txBody>
          <a:bodyPr/>
          <a:lstStyle/>
          <a:p>
            <a:r>
              <a:rPr lang="nl-BE" dirty="0"/>
              <a:t>PRODUCT: DIENST</a:t>
            </a:r>
            <a:br>
              <a:rPr lang="nl-BE" dirty="0"/>
            </a:br>
            <a:endParaRPr lang="nl-BE" dirty="0"/>
          </a:p>
        </p:txBody>
      </p:sp>
      <p:sp>
        <p:nvSpPr>
          <p:cNvPr id="3" name="Tijdelijke aanduiding voor inhoud 2">
            <a:extLst>
              <a:ext uri="{FF2B5EF4-FFF2-40B4-BE49-F238E27FC236}">
                <a16:creationId xmlns:a16="http://schemas.microsoft.com/office/drawing/2014/main" id="{C41420A4-042D-A14E-985D-30112B7BBB83}"/>
              </a:ext>
            </a:extLst>
          </p:cNvPr>
          <p:cNvSpPr>
            <a:spLocks noGrp="1"/>
          </p:cNvSpPr>
          <p:nvPr>
            <p:ph idx="1"/>
          </p:nvPr>
        </p:nvSpPr>
        <p:spPr/>
        <p:txBody>
          <a:bodyPr>
            <a:normAutofit/>
          </a:bodyPr>
          <a:lstStyle/>
          <a:p>
            <a:r>
              <a:rPr lang="nl-BE" dirty="0"/>
              <a:t>Een reis is geen materieel product zoals bijvoorbeeld een rok. Indien je in een kledingzaak een rok/broek past kan je deze passen en zie je meteen of de pasvorm/ kleur je bevalt. Zo ja, je koopt het en anders kies je iets anders uit het assortiment. Ook bij een webshop kan je het artikel terugsturen als het je niet bevalt. In een reisagentschap is het koopgedrag totaal anders. Een reis is geen materieel product maar een dienst. Het sociale aspect en de dienstverlening zijn dus heel belangrijk. </a:t>
            </a:r>
          </a:p>
        </p:txBody>
      </p:sp>
    </p:spTree>
    <p:extLst>
      <p:ext uri="{BB962C8B-B14F-4D97-AF65-F5344CB8AC3E}">
        <p14:creationId xmlns:p14="http://schemas.microsoft.com/office/powerpoint/2010/main" val="3192419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D5A3B-0A8B-FE42-98AF-DEFC8A3CE368}"/>
              </a:ext>
            </a:extLst>
          </p:cNvPr>
          <p:cNvSpPr>
            <a:spLocks noGrp="1"/>
          </p:cNvSpPr>
          <p:nvPr>
            <p:ph type="title"/>
          </p:nvPr>
        </p:nvSpPr>
        <p:spPr/>
        <p:txBody>
          <a:bodyPr/>
          <a:lstStyle/>
          <a:p>
            <a:r>
              <a:rPr lang="nl-BE" dirty="0"/>
              <a:t>De ONTVANGST/SERVICE</a:t>
            </a:r>
          </a:p>
        </p:txBody>
      </p:sp>
      <p:sp>
        <p:nvSpPr>
          <p:cNvPr id="3" name="Tijdelijke aanduiding voor inhoud 2">
            <a:extLst>
              <a:ext uri="{FF2B5EF4-FFF2-40B4-BE49-F238E27FC236}">
                <a16:creationId xmlns:a16="http://schemas.microsoft.com/office/drawing/2014/main" id="{51CC418C-6FFC-C54B-8BE8-DD850F422B9E}"/>
              </a:ext>
            </a:extLst>
          </p:cNvPr>
          <p:cNvSpPr>
            <a:spLocks noGrp="1"/>
          </p:cNvSpPr>
          <p:nvPr>
            <p:ph idx="1"/>
          </p:nvPr>
        </p:nvSpPr>
        <p:spPr/>
        <p:txBody>
          <a:bodyPr>
            <a:normAutofit fontScale="92500" lnSpcReduction="10000"/>
          </a:bodyPr>
          <a:lstStyle/>
          <a:p>
            <a:r>
              <a:rPr lang="nl-BE" dirty="0"/>
              <a:t>Indien je in een reisagentschap een reis koopt weet je alleen iets over de bestemming en het verblijf uit de brochure en via de kennis van de reisagent. Je kan info/reviews bekijken via het internet maar of je de juiste keuze hebt gemaakt weet je pas achteraf nadat de reis reeds voorbij is.</a:t>
            </a:r>
          </a:p>
          <a:p>
            <a:r>
              <a:rPr lang="nl-BE" dirty="0"/>
              <a:t>Wat betreft de ontvangst is de belangrijkste schakel tussen de consument en het reisagentschap de reisagent. De kwaliteit van zijn of haar werkzaamheden bepaalt of de klant inderdaad een reis boekt of niet. Wil een reisagent de wensen van zijn klant optimaal inwilligen (wauweffect) dan zal hij/zij de hele customer journey of klantbeleving moeten bekijken.</a:t>
            </a:r>
          </a:p>
        </p:txBody>
      </p:sp>
    </p:spTree>
    <p:extLst>
      <p:ext uri="{BB962C8B-B14F-4D97-AF65-F5344CB8AC3E}">
        <p14:creationId xmlns:p14="http://schemas.microsoft.com/office/powerpoint/2010/main" val="383887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0E17DE-DD71-3944-B4B0-BB85BCA42B56}"/>
              </a:ext>
            </a:extLst>
          </p:cNvPr>
          <p:cNvSpPr>
            <a:spLocks noGrp="1"/>
          </p:cNvSpPr>
          <p:nvPr>
            <p:ph type="title"/>
          </p:nvPr>
        </p:nvSpPr>
        <p:spPr/>
        <p:txBody>
          <a:bodyPr/>
          <a:lstStyle/>
          <a:p>
            <a:r>
              <a:rPr lang="nl-BE" dirty="0"/>
              <a:t>De CUSTOMER JOURNEY</a:t>
            </a:r>
          </a:p>
        </p:txBody>
      </p:sp>
      <p:sp>
        <p:nvSpPr>
          <p:cNvPr id="3" name="Tijdelijke aanduiding voor inhoud 2">
            <a:extLst>
              <a:ext uri="{FF2B5EF4-FFF2-40B4-BE49-F238E27FC236}">
                <a16:creationId xmlns:a16="http://schemas.microsoft.com/office/drawing/2014/main" id="{AAA15434-D63A-1E44-A11F-9DE6D861A300}"/>
              </a:ext>
            </a:extLst>
          </p:cNvPr>
          <p:cNvSpPr>
            <a:spLocks noGrp="1"/>
          </p:cNvSpPr>
          <p:nvPr>
            <p:ph idx="1"/>
          </p:nvPr>
        </p:nvSpPr>
        <p:spPr/>
        <p:txBody>
          <a:bodyPr>
            <a:normAutofit fontScale="92500"/>
          </a:bodyPr>
          <a:lstStyle/>
          <a:p>
            <a:r>
              <a:rPr lang="nl-BE" dirty="0"/>
              <a:t>De customer journey is het hele proces dat de klant doorloopt vanaf de allereerste gedachte voor zijn reis tot de nabeleving thuis. Hierin kunnen 6 stappen onderscheiden worden: de inspiratiefase, de zoekfase, de reserveringsfase, de reisvoorbereidingsfase, de reis zelf en de nabelevingsfase. </a:t>
            </a:r>
          </a:p>
          <a:p>
            <a:r>
              <a:rPr lang="nl-BE" dirty="0"/>
              <a:t>De inspiratiefase: De klant krijgt inspiratie waardoor de zin voor een reis wordt aangewakkerd. De reisagent kan hier op allerlei manieren op inspelen: nieuwsbrief, verslagjes/reviews, fotodatabank, infoavond, virtual realitybril in het kantoor.</a:t>
            </a:r>
          </a:p>
        </p:txBody>
      </p:sp>
    </p:spTree>
    <p:extLst>
      <p:ext uri="{BB962C8B-B14F-4D97-AF65-F5344CB8AC3E}">
        <p14:creationId xmlns:p14="http://schemas.microsoft.com/office/powerpoint/2010/main" val="411907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422E2-BAAF-F042-A35A-E7C54C3BC134}"/>
              </a:ext>
            </a:extLst>
          </p:cNvPr>
          <p:cNvSpPr>
            <a:spLocks noGrp="1"/>
          </p:cNvSpPr>
          <p:nvPr>
            <p:ph type="title"/>
          </p:nvPr>
        </p:nvSpPr>
        <p:spPr/>
        <p:txBody>
          <a:bodyPr/>
          <a:lstStyle/>
          <a:p>
            <a:r>
              <a:rPr lang="nl-BE" dirty="0"/>
              <a:t>DE CUSTOMER JOURNEY (VERVOLG)</a:t>
            </a:r>
          </a:p>
        </p:txBody>
      </p:sp>
      <p:sp>
        <p:nvSpPr>
          <p:cNvPr id="3" name="Tijdelijke aanduiding voor inhoud 2">
            <a:extLst>
              <a:ext uri="{FF2B5EF4-FFF2-40B4-BE49-F238E27FC236}">
                <a16:creationId xmlns:a16="http://schemas.microsoft.com/office/drawing/2014/main" id="{8EACA8BD-DEAA-1840-85A8-86DE8F9BE65B}"/>
              </a:ext>
            </a:extLst>
          </p:cNvPr>
          <p:cNvSpPr>
            <a:spLocks noGrp="1"/>
          </p:cNvSpPr>
          <p:nvPr>
            <p:ph idx="1"/>
          </p:nvPr>
        </p:nvSpPr>
        <p:spPr/>
        <p:txBody>
          <a:bodyPr>
            <a:normAutofit fontScale="85000" lnSpcReduction="10000"/>
          </a:bodyPr>
          <a:lstStyle/>
          <a:p>
            <a:r>
              <a:rPr lang="nl-BE" dirty="0"/>
              <a:t>De zoek/shoppingfase: Nadat de klant zijn inspiratie hoe langer hoe meer omzet in een intentie tot het ondernemen van de reis komt deze fase eraan waarbij de klant zoveel mogelijk informatie verzamelt via verschillende bronnen (internet, tijdschriften, brochures, vrienden, social media, reviews etc.) Wanneer de klant door het grote aanbod niet meer kan kiezen zal hij zich meestal tot de reisagent wenden. De reisagent zal dan, door gerichte vragen, proberen te helpen in de zoektocht naar het “gepaste” product. De reisagent kan door het aanbieden van een mooie, correcte website gekoppeld aan goede zoektermen ervoor zorgen dat de internetbezoekers bij hem/haar terechtkomen.</a:t>
            </a:r>
          </a:p>
          <a:p>
            <a:pPr marL="0" indent="0">
              <a:buNone/>
            </a:pPr>
            <a:r>
              <a:rPr lang="nl-BE" dirty="0"/>
              <a:t> </a:t>
            </a:r>
          </a:p>
        </p:txBody>
      </p:sp>
    </p:spTree>
    <p:extLst>
      <p:ext uri="{BB962C8B-B14F-4D97-AF65-F5344CB8AC3E}">
        <p14:creationId xmlns:p14="http://schemas.microsoft.com/office/powerpoint/2010/main" val="3894175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6698C-100B-FC4D-A55B-F9EDA6DE7250}"/>
              </a:ext>
            </a:extLst>
          </p:cNvPr>
          <p:cNvSpPr>
            <a:spLocks noGrp="1"/>
          </p:cNvSpPr>
          <p:nvPr>
            <p:ph type="title"/>
          </p:nvPr>
        </p:nvSpPr>
        <p:spPr/>
        <p:txBody>
          <a:bodyPr/>
          <a:lstStyle/>
          <a:p>
            <a:r>
              <a:rPr lang="nl-BE" dirty="0"/>
              <a:t>DE customer journey (vervolg)</a:t>
            </a:r>
          </a:p>
        </p:txBody>
      </p:sp>
      <p:sp>
        <p:nvSpPr>
          <p:cNvPr id="3" name="Tijdelijke aanduiding voor inhoud 2">
            <a:extLst>
              <a:ext uri="{FF2B5EF4-FFF2-40B4-BE49-F238E27FC236}">
                <a16:creationId xmlns:a16="http://schemas.microsoft.com/office/drawing/2014/main" id="{0944CE5E-4D3C-7547-AF14-96F07AF26941}"/>
              </a:ext>
            </a:extLst>
          </p:cNvPr>
          <p:cNvSpPr>
            <a:spLocks noGrp="1"/>
          </p:cNvSpPr>
          <p:nvPr>
            <p:ph idx="1"/>
          </p:nvPr>
        </p:nvSpPr>
        <p:spPr/>
        <p:txBody>
          <a:bodyPr>
            <a:normAutofit fontScale="92500"/>
          </a:bodyPr>
          <a:lstStyle/>
          <a:p>
            <a:r>
              <a:rPr lang="nl-BE" dirty="0"/>
              <a:t>De reserverings-of boekingsfase: Dit kan zeer snel gaan via het internet (vergelijken van het aanbod, prijzen en beschikbaarheden en dan boeken en naar betaling, eenmaal betaald komen de documenten meteen in je opgegeven mailadres) maar in deze fase kan de reisagent zijn meerwaarde bewijzen.De reisagent kan de wensen van de klant inventariseren en op basis van zijn kennis alle alternatieven laten zien.  De reisagent kan ook makkelijk extra’s regelen zoals excursies, een huurwagen, reisdocumenten en/of reisverzekeringen. De klant kan ook steeds terecht met vragen bij een persoon die hij/zij kent wat een meerwaarde geeft aan de reservering.</a:t>
            </a:r>
          </a:p>
          <a:p>
            <a:endParaRPr lang="nl-BE" dirty="0"/>
          </a:p>
        </p:txBody>
      </p:sp>
    </p:spTree>
    <p:extLst>
      <p:ext uri="{BB962C8B-B14F-4D97-AF65-F5344CB8AC3E}">
        <p14:creationId xmlns:p14="http://schemas.microsoft.com/office/powerpoint/2010/main" val="352981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BE260F-A081-144E-9F9F-CC77EDED86E4}"/>
              </a:ext>
            </a:extLst>
          </p:cNvPr>
          <p:cNvSpPr>
            <a:spLocks noGrp="1"/>
          </p:cNvSpPr>
          <p:nvPr>
            <p:ph type="title"/>
          </p:nvPr>
        </p:nvSpPr>
        <p:spPr/>
        <p:txBody>
          <a:bodyPr/>
          <a:lstStyle/>
          <a:p>
            <a:r>
              <a:rPr lang="nl-BE" dirty="0"/>
              <a:t>DE CUSTOMER JOURNEY (VERVOLG)</a:t>
            </a:r>
          </a:p>
        </p:txBody>
      </p:sp>
      <p:sp>
        <p:nvSpPr>
          <p:cNvPr id="3" name="Tijdelijke aanduiding voor inhoud 2">
            <a:extLst>
              <a:ext uri="{FF2B5EF4-FFF2-40B4-BE49-F238E27FC236}">
                <a16:creationId xmlns:a16="http://schemas.microsoft.com/office/drawing/2014/main" id="{B666842E-A56C-D942-BEAA-E611F198E1D9}"/>
              </a:ext>
            </a:extLst>
          </p:cNvPr>
          <p:cNvSpPr>
            <a:spLocks noGrp="1"/>
          </p:cNvSpPr>
          <p:nvPr>
            <p:ph idx="1"/>
          </p:nvPr>
        </p:nvSpPr>
        <p:spPr/>
        <p:txBody>
          <a:bodyPr>
            <a:normAutofit fontScale="92500" lnSpcReduction="10000"/>
          </a:bodyPr>
          <a:lstStyle/>
          <a:p>
            <a:r>
              <a:rPr lang="nl-BE" dirty="0"/>
              <a:t>De voorbereidingsfase: Hierbij kan de reisagent zorgen voor extra informatie over bestemming, bezienswaardigheden, evenementen,het weer maar ook gezondheidsinfo (Denk maar aan Covid 19). De RA is ook verplicht om info te geven over reisdocumenten en reisverzekeringen. Hij kan de klant hier ook effectief mee helpen bij de aanvraag hiervan.</a:t>
            </a:r>
          </a:p>
          <a:p>
            <a:r>
              <a:rPr lang="nl-BE" dirty="0"/>
              <a:t>De reis zelf: RA is het eerste aanspreekpunt bij problemen, extra attentie voorzien bij verjaardag/huwelijk/huwelijksverjaardag. Klant verwacht dit niet en zal deze extra service zeker waarderen. Omdat klanten veel met social media bezig zijn kan dit zeker ook voor gratis reclame zorgen.</a:t>
            </a:r>
          </a:p>
        </p:txBody>
      </p:sp>
    </p:spTree>
    <p:extLst>
      <p:ext uri="{BB962C8B-B14F-4D97-AF65-F5344CB8AC3E}">
        <p14:creationId xmlns:p14="http://schemas.microsoft.com/office/powerpoint/2010/main" val="203066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7F439-6967-A647-AD68-E3A5C61559A3}"/>
              </a:ext>
            </a:extLst>
          </p:cNvPr>
          <p:cNvSpPr>
            <a:spLocks noGrp="1"/>
          </p:cNvSpPr>
          <p:nvPr>
            <p:ph type="title"/>
          </p:nvPr>
        </p:nvSpPr>
        <p:spPr/>
        <p:txBody>
          <a:bodyPr/>
          <a:lstStyle/>
          <a:p>
            <a:r>
              <a:rPr lang="nl-BE" dirty="0"/>
              <a:t>CUSTOMER JOURNEY (VERVOLG)</a:t>
            </a:r>
          </a:p>
        </p:txBody>
      </p:sp>
      <p:sp>
        <p:nvSpPr>
          <p:cNvPr id="3" name="Tijdelijke aanduiding voor inhoud 2">
            <a:extLst>
              <a:ext uri="{FF2B5EF4-FFF2-40B4-BE49-F238E27FC236}">
                <a16:creationId xmlns:a16="http://schemas.microsoft.com/office/drawing/2014/main" id="{0232B173-8299-F749-AAA6-45DBF070C8DF}"/>
              </a:ext>
            </a:extLst>
          </p:cNvPr>
          <p:cNvSpPr>
            <a:spLocks noGrp="1"/>
          </p:cNvSpPr>
          <p:nvPr>
            <p:ph idx="1"/>
          </p:nvPr>
        </p:nvSpPr>
        <p:spPr/>
        <p:txBody>
          <a:bodyPr>
            <a:normAutofit/>
          </a:bodyPr>
          <a:lstStyle/>
          <a:p>
            <a:r>
              <a:rPr lang="nl-BE" dirty="0"/>
              <a:t>De nabelevingsfase: een telefoontje of mailtje om te vragen hoe zijn reis verlopen is, bij een groepsreis een reünie. Het aanbieden van een gratis onlinefotoalbum. </a:t>
            </a:r>
          </a:p>
          <a:p>
            <a:r>
              <a:rPr lang="nl-BE" dirty="0"/>
              <a:t>Conclusie: de customer journey moet in alle fases mee opgenomen worden in het dagelijkse werk van de reisagent  en de nodige aandacht krijgen.  De moeilijkheid is dat dit extra werk niet meteen geld opbrengt maar het zorgt er wel voor dat de reisagent zich boven zijn concurrenten kan plaatsen. </a:t>
            </a:r>
          </a:p>
        </p:txBody>
      </p:sp>
    </p:spTree>
    <p:extLst>
      <p:ext uri="{BB962C8B-B14F-4D97-AF65-F5344CB8AC3E}">
        <p14:creationId xmlns:p14="http://schemas.microsoft.com/office/powerpoint/2010/main" val="1385087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315</TotalTime>
  <Words>938</Words>
  <Application>Microsoft Macintosh PowerPoint</Application>
  <PresentationFormat>Breedbeeld</PresentationFormat>
  <Paragraphs>35</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Tw Cen MT</vt:lpstr>
      <vt:lpstr>Circuit</vt:lpstr>
      <vt:lpstr>VERKOOPSTECHNIEKEN</vt:lpstr>
      <vt:lpstr>Inleiding</vt:lpstr>
      <vt:lpstr>PRODUCT: DIENST </vt:lpstr>
      <vt:lpstr>De ONTVANGST/SERVICE</vt:lpstr>
      <vt:lpstr>De CUSTOMER JOURNEY</vt:lpstr>
      <vt:lpstr>DE CUSTOMER JOURNEY (VERVOLG)</vt:lpstr>
      <vt:lpstr>DE customer journey (vervolg)</vt:lpstr>
      <vt:lpstr>DE CUSTOMER JOURNEY (VERVOLG)</vt:lpstr>
      <vt:lpstr>CUSTOMER JOURNEY (VERVOLG)</vt:lpstr>
      <vt:lpstr>HET VERKOOPGESPREK</vt:lpstr>
      <vt:lpstr>Het VERKOOPGESPREK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GaSTVRIJHEID</dc:title>
  <dc:creator>Microsoft Office User</dc:creator>
  <cp:lastModifiedBy>Microsoft Office User</cp:lastModifiedBy>
  <cp:revision>11</cp:revision>
  <dcterms:created xsi:type="dcterms:W3CDTF">2021-07-30T09:17:00Z</dcterms:created>
  <dcterms:modified xsi:type="dcterms:W3CDTF">2022-08-08T16:13:29Z</dcterms:modified>
</cp:coreProperties>
</file>