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45"/>
  </p:normalViewPr>
  <p:slideViewPr>
    <p:cSldViewPr snapToGrid="0" snapToObjects="1">
      <p:cViewPr varScale="1">
        <p:scale>
          <a:sx n="104" d="100"/>
          <a:sy n="104" d="100"/>
        </p:scale>
        <p:origin x="89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8/18/24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8/18/24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8/18/24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8/18/24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1410" y="3073397"/>
            <a:ext cx="4878391"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073397"/>
            <a:ext cx="4875210"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8/18/24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0E08B-1C5C-2841-9C8B-EE81A239BF4D}"/>
              </a:ext>
            </a:extLst>
          </p:cNvPr>
          <p:cNvSpPr>
            <a:spLocks noGrp="1"/>
          </p:cNvSpPr>
          <p:nvPr>
            <p:ph type="ctrTitle"/>
          </p:nvPr>
        </p:nvSpPr>
        <p:spPr/>
        <p:txBody>
          <a:bodyPr/>
          <a:lstStyle/>
          <a:p>
            <a:r>
              <a:rPr lang="nl-BE" dirty="0"/>
              <a:t>TELEFONEREN</a:t>
            </a:r>
          </a:p>
        </p:txBody>
      </p:sp>
      <p:sp>
        <p:nvSpPr>
          <p:cNvPr id="3" name="Ondertitel 2">
            <a:extLst>
              <a:ext uri="{FF2B5EF4-FFF2-40B4-BE49-F238E27FC236}">
                <a16:creationId xmlns:a16="http://schemas.microsoft.com/office/drawing/2014/main" id="{85928121-13B0-F343-8554-1F238E1CD908}"/>
              </a:ext>
            </a:extLst>
          </p:cNvPr>
          <p:cNvSpPr>
            <a:spLocks noGrp="1"/>
          </p:cNvSpPr>
          <p:nvPr>
            <p:ph type="subTitle" idx="1"/>
          </p:nvPr>
        </p:nvSpPr>
        <p:spPr/>
        <p:txBody>
          <a:bodyPr/>
          <a:lstStyle/>
          <a:p>
            <a:r>
              <a:rPr lang="nl-BE" dirty="0"/>
              <a:t>BK DOEL: De leerlingen communiceren functioneel, mondeling en schriftelijk in het Nederlands</a:t>
            </a:r>
          </a:p>
          <a:p>
            <a:endParaRPr lang="nl-BE" dirty="0"/>
          </a:p>
        </p:txBody>
      </p:sp>
    </p:spTree>
    <p:extLst>
      <p:ext uri="{BB962C8B-B14F-4D97-AF65-F5344CB8AC3E}">
        <p14:creationId xmlns:p14="http://schemas.microsoft.com/office/powerpoint/2010/main" val="240533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84AF94-B9EC-3D4E-B227-65DF86B7E4B0}"/>
              </a:ext>
            </a:extLst>
          </p:cNvPr>
          <p:cNvSpPr>
            <a:spLocks noGrp="1"/>
          </p:cNvSpPr>
          <p:nvPr>
            <p:ph type="title"/>
          </p:nvPr>
        </p:nvSpPr>
        <p:spPr/>
        <p:txBody>
          <a:bodyPr/>
          <a:lstStyle/>
          <a:p>
            <a:r>
              <a:rPr lang="nl-BE" dirty="0"/>
              <a:t>Inkomend gesprek (Afronding)</a:t>
            </a:r>
          </a:p>
        </p:txBody>
      </p:sp>
      <p:sp>
        <p:nvSpPr>
          <p:cNvPr id="3" name="Tijdelijke aanduiding voor inhoud 2">
            <a:extLst>
              <a:ext uri="{FF2B5EF4-FFF2-40B4-BE49-F238E27FC236}">
                <a16:creationId xmlns:a16="http://schemas.microsoft.com/office/drawing/2014/main" id="{733316B6-7F44-064C-9FB7-984DC7B43F37}"/>
              </a:ext>
            </a:extLst>
          </p:cNvPr>
          <p:cNvSpPr>
            <a:spLocks noGrp="1"/>
          </p:cNvSpPr>
          <p:nvPr>
            <p:ph idx="1"/>
          </p:nvPr>
        </p:nvSpPr>
        <p:spPr/>
        <p:txBody>
          <a:bodyPr>
            <a:normAutofit lnSpcReduction="10000"/>
          </a:bodyPr>
          <a:lstStyle/>
          <a:p>
            <a:r>
              <a:rPr lang="nl-BE" dirty="0"/>
              <a:t>In wacht zetten en doorverbinden: Als je eenmaal duidelijk weet wat de beller wil, kan je actie ondernemen. Wanneer je niet meteen antwoord kunt geven en nog iets moet opzoeken of navragen kan je de beller in wacht zetten, maar als je denkt dat dit te lang gaat duren, kun je ook afspreken dat je de persoon terugbelt. Kom die belofte altijd na! Het kan ook gebeuren dat je de beller moet doorverbinden. Wat je ook gaat doen, vertel de beller altijd wat je gaat doen en vraag of hij daarmee akkoord gaat. Geen of onduidelijke informatie over de vervolgstappen zorgt voor irritaties bij de beller.</a:t>
            </a:r>
          </a:p>
          <a:p>
            <a:endParaRPr lang="nl-BE" dirty="0"/>
          </a:p>
          <a:p>
            <a:endParaRPr lang="nl-BE" dirty="0"/>
          </a:p>
        </p:txBody>
      </p:sp>
    </p:spTree>
    <p:extLst>
      <p:ext uri="{BB962C8B-B14F-4D97-AF65-F5344CB8AC3E}">
        <p14:creationId xmlns:p14="http://schemas.microsoft.com/office/powerpoint/2010/main" val="420010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D36A3A-7808-D242-BE95-97DDA80A1D91}"/>
              </a:ext>
            </a:extLst>
          </p:cNvPr>
          <p:cNvSpPr>
            <a:spLocks noGrp="1"/>
          </p:cNvSpPr>
          <p:nvPr>
            <p:ph type="title"/>
          </p:nvPr>
        </p:nvSpPr>
        <p:spPr/>
        <p:txBody>
          <a:bodyPr/>
          <a:lstStyle/>
          <a:p>
            <a:r>
              <a:rPr lang="nl-BE" dirty="0"/>
              <a:t>TELEFOONGESPREK AFRONDEN (VERVOLG)</a:t>
            </a:r>
          </a:p>
        </p:txBody>
      </p:sp>
      <p:sp>
        <p:nvSpPr>
          <p:cNvPr id="3" name="Tijdelijke aanduiding voor inhoud 2">
            <a:extLst>
              <a:ext uri="{FF2B5EF4-FFF2-40B4-BE49-F238E27FC236}">
                <a16:creationId xmlns:a16="http://schemas.microsoft.com/office/drawing/2014/main" id="{8AFC15D6-87E7-0D4B-A2CD-DE4B863CF088}"/>
              </a:ext>
            </a:extLst>
          </p:cNvPr>
          <p:cNvSpPr>
            <a:spLocks noGrp="1"/>
          </p:cNvSpPr>
          <p:nvPr>
            <p:ph idx="1"/>
          </p:nvPr>
        </p:nvSpPr>
        <p:spPr/>
        <p:txBody>
          <a:bodyPr>
            <a:normAutofit fontScale="92500" lnSpcReduction="10000"/>
          </a:bodyPr>
          <a:lstStyle/>
          <a:p>
            <a:r>
              <a:rPr lang="nl-BE" dirty="0"/>
              <a:t>Enkele voorbeeldzinnen: “Meneer Janssens, ik verbind u door met Anja Peeters. Een ogenblik alstublieft.” “Meneer Janssens, Anja Peeters is momenteel in vergadering. Wilt u even wachten? Nee? Kan ik dan een bericht achterlaten? Belt u liever zelf terug? Kan ik u verder helpen?”</a:t>
            </a:r>
          </a:p>
          <a:p>
            <a:r>
              <a:rPr lang="nl-BE" dirty="0"/>
              <a:t>Telefoongesprek afronden: Herhaal gemaakte afspraken bv. “Mevrouw Peeters, ik stuur u vandaag nog een mail met onze prijzen.” En tenslotte zorg voor een positieve laatste indruk! Bv: “Heeft u verder nog vragen?” Bij een ontkennend antwoord beëindig je het gesprek: “Dank u wel voor uw interesse, mevrouw Janssens. Ik wens u nog een prettige dag.”</a:t>
            </a:r>
          </a:p>
          <a:p>
            <a:pPr marL="0" indent="0">
              <a:buNone/>
            </a:pPr>
            <a:endParaRPr lang="nl-BE" dirty="0"/>
          </a:p>
        </p:txBody>
      </p:sp>
    </p:spTree>
    <p:extLst>
      <p:ext uri="{BB962C8B-B14F-4D97-AF65-F5344CB8AC3E}">
        <p14:creationId xmlns:p14="http://schemas.microsoft.com/office/powerpoint/2010/main" val="984763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3C88C-7D97-29F6-DA8F-635D4F30F9CD}"/>
              </a:ext>
            </a:extLst>
          </p:cNvPr>
          <p:cNvSpPr>
            <a:spLocks noGrp="1"/>
          </p:cNvSpPr>
          <p:nvPr>
            <p:ph type="title"/>
          </p:nvPr>
        </p:nvSpPr>
        <p:spPr/>
        <p:txBody>
          <a:bodyPr/>
          <a:lstStyle/>
          <a:p>
            <a:r>
              <a:rPr lang="nl-BE" dirty="0"/>
              <a:t>AFSPRAKEN NAKOMEN</a:t>
            </a:r>
          </a:p>
        </p:txBody>
      </p:sp>
      <p:sp>
        <p:nvSpPr>
          <p:cNvPr id="3" name="Tijdelijke aanduiding voor inhoud 2">
            <a:extLst>
              <a:ext uri="{FF2B5EF4-FFF2-40B4-BE49-F238E27FC236}">
                <a16:creationId xmlns:a16="http://schemas.microsoft.com/office/drawing/2014/main" id="{F9A3DE95-CF5E-BB75-E3FE-C6E114463581}"/>
              </a:ext>
            </a:extLst>
          </p:cNvPr>
          <p:cNvSpPr>
            <a:spLocks noGrp="1"/>
          </p:cNvSpPr>
          <p:nvPr>
            <p:ph idx="1"/>
          </p:nvPr>
        </p:nvSpPr>
        <p:spPr/>
        <p:txBody>
          <a:bodyPr/>
          <a:lstStyle/>
          <a:p>
            <a:r>
              <a:rPr lang="nl-BE" dirty="0"/>
              <a:t>Maak er een goede gewoonte van dat je onmiddellijk na elk gesprek checkt of je notitie duidelijk genoeg is en vul deze eventueel nog aan. Kom gemaakte afspraken altijd na. Stuur de beloofde info dus ook echt toe, geef een boodschap door of bel terug op het beloofde tijdstip. Kun je de gemaakte afspraak niet nakomen, bel dan direct terug met een korte verklaring. Let ook op met beloftes maken voor anderen. Je kan beter vragen dat iemand terugbelt dan je collega/baas te laten terugbellen. </a:t>
            </a:r>
          </a:p>
        </p:txBody>
      </p:sp>
    </p:spTree>
    <p:extLst>
      <p:ext uri="{BB962C8B-B14F-4D97-AF65-F5344CB8AC3E}">
        <p14:creationId xmlns:p14="http://schemas.microsoft.com/office/powerpoint/2010/main" val="373754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F56199-0449-4407-6415-CF7EFF7E3DCA}"/>
              </a:ext>
            </a:extLst>
          </p:cNvPr>
          <p:cNvSpPr>
            <a:spLocks noGrp="1"/>
          </p:cNvSpPr>
          <p:nvPr>
            <p:ph type="title"/>
          </p:nvPr>
        </p:nvSpPr>
        <p:spPr/>
        <p:txBody>
          <a:bodyPr/>
          <a:lstStyle/>
          <a:p>
            <a:r>
              <a:rPr lang="nl-BE" dirty="0"/>
              <a:t>UITGAAND GESPREK</a:t>
            </a:r>
          </a:p>
        </p:txBody>
      </p:sp>
      <p:sp>
        <p:nvSpPr>
          <p:cNvPr id="3" name="Tijdelijke aanduiding voor inhoud 2">
            <a:extLst>
              <a:ext uri="{FF2B5EF4-FFF2-40B4-BE49-F238E27FC236}">
                <a16:creationId xmlns:a16="http://schemas.microsoft.com/office/drawing/2014/main" id="{A111D86A-1909-8E48-641A-0FC7814B3A81}"/>
              </a:ext>
            </a:extLst>
          </p:cNvPr>
          <p:cNvSpPr>
            <a:spLocks noGrp="1"/>
          </p:cNvSpPr>
          <p:nvPr>
            <p:ph idx="1"/>
          </p:nvPr>
        </p:nvSpPr>
        <p:spPr/>
        <p:txBody>
          <a:bodyPr>
            <a:normAutofit fontScale="92500"/>
          </a:bodyPr>
          <a:lstStyle/>
          <a:p>
            <a:r>
              <a:rPr lang="nl-BE" dirty="0"/>
              <a:t>We bellen zelf iemand op. Net als bij een inkomend gesprek is een uitgaand gesprek in drie fasen te verdelen. En ook hier geldt dat de eerste indruk van invloed is op het verloop van het gesprek. En een goede en professionele indruk maak je alleen als je je goed hebt voorbereid.</a:t>
            </a:r>
          </a:p>
          <a:p>
            <a:r>
              <a:rPr lang="nl-BE" dirty="0"/>
              <a:t> Voorbereiding: Wat wil je bereiken met dit gesprek? Maak een lijstje zodat je zeker niks vergeet te vragen of mee te delen. Zorg dat je weet wie je aan de lijn hebt: een naam en/of functie van de persoon in kwestie. Zorg ervoor dat je pen en papier bij de hand hebt. Bel op een rustige plek, zonder storende achtergrondgeluiden.</a:t>
            </a:r>
          </a:p>
        </p:txBody>
      </p:sp>
    </p:spTree>
    <p:extLst>
      <p:ext uri="{BB962C8B-B14F-4D97-AF65-F5344CB8AC3E}">
        <p14:creationId xmlns:p14="http://schemas.microsoft.com/office/powerpoint/2010/main" val="1047053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8C6F90-F3C1-25A7-B60B-E4CA559C6515}"/>
              </a:ext>
            </a:extLst>
          </p:cNvPr>
          <p:cNvSpPr>
            <a:spLocks noGrp="1"/>
          </p:cNvSpPr>
          <p:nvPr>
            <p:ph type="title"/>
          </p:nvPr>
        </p:nvSpPr>
        <p:spPr/>
        <p:txBody>
          <a:bodyPr/>
          <a:lstStyle/>
          <a:p>
            <a:r>
              <a:rPr lang="nl-BE" dirty="0"/>
              <a:t>UITGAAND GESPREK (VERVOLG)</a:t>
            </a:r>
          </a:p>
        </p:txBody>
      </p:sp>
      <p:sp>
        <p:nvSpPr>
          <p:cNvPr id="3" name="Tijdelijke aanduiding voor inhoud 2">
            <a:extLst>
              <a:ext uri="{FF2B5EF4-FFF2-40B4-BE49-F238E27FC236}">
                <a16:creationId xmlns:a16="http://schemas.microsoft.com/office/drawing/2014/main" id="{91C139E8-CC47-8632-42DA-E9AE57A28CAE}"/>
              </a:ext>
            </a:extLst>
          </p:cNvPr>
          <p:cNvSpPr>
            <a:spLocks noGrp="1"/>
          </p:cNvSpPr>
          <p:nvPr>
            <p:ph idx="1"/>
          </p:nvPr>
        </p:nvSpPr>
        <p:spPr/>
        <p:txBody>
          <a:bodyPr>
            <a:normAutofit lnSpcReduction="10000"/>
          </a:bodyPr>
          <a:lstStyle/>
          <a:p>
            <a:r>
              <a:rPr lang="nl-BE" dirty="0"/>
              <a:t>STRUCTUUR: 3FASEN ZOALS BIJ INKOMEND GESPREK</a:t>
            </a:r>
          </a:p>
          <a:p>
            <a:r>
              <a:rPr lang="nl-BE" dirty="0"/>
              <a:t>1)Contact leggen: Hou rekening met het tijdstip waarop je belt: beter niet voor 9u, rond lunchtijd of vlak voor 5u. Als je iemand opbelt laat je de telefoon minstens 12X overgaan voor je neerlegt.Nadat de ander de telefoon heeft opgenomen en zich heeft voorgesteld, groet je terug. Noem je naam en de organisatie waarvoor je werkt op een rustige wijze. Bv.: “Goedemorgen, u spreekt met Anja Janssens van Hotel La Réserve. Kan ik de heer Peeters spreken a.u.b.?”</a:t>
            </a:r>
          </a:p>
        </p:txBody>
      </p:sp>
    </p:spTree>
    <p:extLst>
      <p:ext uri="{BB962C8B-B14F-4D97-AF65-F5344CB8AC3E}">
        <p14:creationId xmlns:p14="http://schemas.microsoft.com/office/powerpoint/2010/main" val="4265078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037C22-5B57-7688-2133-44C8132B1AD4}"/>
              </a:ext>
            </a:extLst>
          </p:cNvPr>
          <p:cNvSpPr>
            <a:spLocks noGrp="1"/>
          </p:cNvSpPr>
          <p:nvPr>
            <p:ph type="title"/>
          </p:nvPr>
        </p:nvSpPr>
        <p:spPr/>
        <p:txBody>
          <a:bodyPr/>
          <a:lstStyle/>
          <a:p>
            <a:r>
              <a:rPr lang="nl-BE" dirty="0"/>
              <a:t>UITGAAND GESPREK (VERVOLG)</a:t>
            </a:r>
          </a:p>
        </p:txBody>
      </p:sp>
      <p:sp>
        <p:nvSpPr>
          <p:cNvPr id="3" name="Tijdelijke aanduiding voor inhoud 2">
            <a:extLst>
              <a:ext uri="{FF2B5EF4-FFF2-40B4-BE49-F238E27FC236}">
                <a16:creationId xmlns:a16="http://schemas.microsoft.com/office/drawing/2014/main" id="{DE6B6D1F-AFEB-11F0-0920-DF88E82BA7B4}"/>
              </a:ext>
            </a:extLst>
          </p:cNvPr>
          <p:cNvSpPr>
            <a:spLocks noGrp="1"/>
          </p:cNvSpPr>
          <p:nvPr>
            <p:ph idx="1"/>
          </p:nvPr>
        </p:nvSpPr>
        <p:spPr/>
        <p:txBody>
          <a:bodyPr/>
          <a:lstStyle/>
          <a:p>
            <a:r>
              <a:rPr lang="nl-BE" dirty="0"/>
              <a:t>2) Informeren: Vervolgens deel je in enkele korte zinnen duidelijk de reden van je telefoontje mee. Wees daarbij zo concreet mogelijk. Een langdradig verhaal wekt alleen maar irritatie op. Zorg ervoor dat je de ander in het gesprek betrekt en zorg voor pauzes in je verhaal. Dit geeft je gesprekspartner de kans om vragen te stellen of je verhaal samen te vatten. Laat merken dat je luistert en zorg dat je het antwoord op je vraag goed begrijpt. Bij onduidelijkheden vraag je door. </a:t>
            </a:r>
          </a:p>
        </p:txBody>
      </p:sp>
    </p:spTree>
    <p:extLst>
      <p:ext uri="{BB962C8B-B14F-4D97-AF65-F5344CB8AC3E}">
        <p14:creationId xmlns:p14="http://schemas.microsoft.com/office/powerpoint/2010/main" val="1613126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8AD540-99D9-195B-30C9-7A7724369A09}"/>
              </a:ext>
            </a:extLst>
          </p:cNvPr>
          <p:cNvSpPr>
            <a:spLocks noGrp="1"/>
          </p:cNvSpPr>
          <p:nvPr>
            <p:ph type="title"/>
          </p:nvPr>
        </p:nvSpPr>
        <p:spPr/>
        <p:txBody>
          <a:bodyPr/>
          <a:lstStyle/>
          <a:p>
            <a:r>
              <a:rPr lang="nl-BE" dirty="0"/>
              <a:t>UITGAAND GESPREK (VERVOLG)</a:t>
            </a:r>
          </a:p>
        </p:txBody>
      </p:sp>
      <p:sp>
        <p:nvSpPr>
          <p:cNvPr id="3" name="Tijdelijke aanduiding voor inhoud 2">
            <a:extLst>
              <a:ext uri="{FF2B5EF4-FFF2-40B4-BE49-F238E27FC236}">
                <a16:creationId xmlns:a16="http://schemas.microsoft.com/office/drawing/2014/main" id="{0D340A20-AFA0-66BA-D0E0-CD282B7FDBD6}"/>
              </a:ext>
            </a:extLst>
          </p:cNvPr>
          <p:cNvSpPr>
            <a:spLocks noGrp="1"/>
          </p:cNvSpPr>
          <p:nvPr>
            <p:ph idx="1"/>
          </p:nvPr>
        </p:nvSpPr>
        <p:spPr/>
        <p:txBody>
          <a:bodyPr/>
          <a:lstStyle/>
          <a:p>
            <a:r>
              <a:rPr lang="nl-BE" dirty="0"/>
              <a:t>3) Afronden: Aan het einde van het gesprek vat je de informatie of gemaakte afspraken samen zodat je kunt controleren of je het goed hebt begrepen. Als de ander dit al doet dan is dit uiteraard niet nodig. Vraag ook altijd om een bevestiging via mail. Daarna bedank je je gesprekspartner voor zijn tijd. Een goede afsluiting is bijvoorbeeld: “Hartelijk dank voor de informatie. U hebt mij goed geholpen. Hartelijk dank voor uw tijd. Nog een prettige dag.”</a:t>
            </a:r>
          </a:p>
        </p:txBody>
      </p:sp>
    </p:spTree>
    <p:extLst>
      <p:ext uri="{BB962C8B-B14F-4D97-AF65-F5344CB8AC3E}">
        <p14:creationId xmlns:p14="http://schemas.microsoft.com/office/powerpoint/2010/main" val="582730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BF904B-9CAB-904D-D3C7-6C111D1E92A9}"/>
              </a:ext>
            </a:extLst>
          </p:cNvPr>
          <p:cNvSpPr>
            <a:spLocks noGrp="1"/>
          </p:cNvSpPr>
          <p:nvPr>
            <p:ph type="title"/>
          </p:nvPr>
        </p:nvSpPr>
        <p:spPr/>
        <p:txBody>
          <a:bodyPr/>
          <a:lstStyle/>
          <a:p>
            <a:r>
              <a:rPr lang="nl-BE" dirty="0"/>
              <a:t>Toepassing:rollenspel</a:t>
            </a:r>
          </a:p>
        </p:txBody>
      </p:sp>
      <p:sp>
        <p:nvSpPr>
          <p:cNvPr id="3" name="Tijdelijke aanduiding voor inhoud 2">
            <a:extLst>
              <a:ext uri="{FF2B5EF4-FFF2-40B4-BE49-F238E27FC236}">
                <a16:creationId xmlns:a16="http://schemas.microsoft.com/office/drawing/2014/main" id="{EFB0F19A-69BB-15C0-D4AB-306A550ADE3A}"/>
              </a:ext>
            </a:extLst>
          </p:cNvPr>
          <p:cNvSpPr>
            <a:spLocks noGrp="1"/>
          </p:cNvSpPr>
          <p:nvPr>
            <p:ph idx="1"/>
          </p:nvPr>
        </p:nvSpPr>
        <p:spPr/>
        <p:txBody>
          <a:bodyPr>
            <a:normAutofit fontScale="92500" lnSpcReduction="20000"/>
          </a:bodyPr>
          <a:lstStyle/>
          <a:p>
            <a:r>
              <a:rPr lang="nl-BE" dirty="0"/>
              <a:t>Een groepje van 2 personen bereidt zich voor op het rollenspel. Lees onderstaande situaties en kies er één uit:</a:t>
            </a:r>
          </a:p>
          <a:p>
            <a:r>
              <a:rPr lang="nl-BE" dirty="0"/>
              <a:t>Persoon A speelt de baliebediende in het hotel en persoon B speelt de klant.</a:t>
            </a:r>
          </a:p>
          <a:p>
            <a:r>
              <a:rPr lang="nl-BE" dirty="0"/>
              <a:t>Streef volgende doelstellingen na: klantgericht telefoneren, gestructureerd volgens het stappenplan telefoneren (contact,informeren,afronden) jullie krijgen 10 minuten tijd om dit voor te bereiden. Het gesprek moet 2à3 minuten duren. De leerlingen die observeren gebruiken een evaluatiefiche: Was het een klantgercht gesprek en bestond er structuur in het gesprek?</a:t>
            </a:r>
          </a:p>
          <a:p>
            <a:r>
              <a:rPr lang="nl-BE" dirty="0"/>
              <a:t>Neen: je noteert een 0, in beperkte mate: je noteert -, goed: +, zeer goed:++</a:t>
            </a:r>
          </a:p>
        </p:txBody>
      </p:sp>
    </p:spTree>
    <p:extLst>
      <p:ext uri="{BB962C8B-B14F-4D97-AF65-F5344CB8AC3E}">
        <p14:creationId xmlns:p14="http://schemas.microsoft.com/office/powerpoint/2010/main" val="3663425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FBD72E-BDC3-4EBC-B110-35223F1F8FB2}"/>
              </a:ext>
            </a:extLst>
          </p:cNvPr>
          <p:cNvSpPr>
            <a:spLocks noGrp="1"/>
          </p:cNvSpPr>
          <p:nvPr>
            <p:ph type="title"/>
          </p:nvPr>
        </p:nvSpPr>
        <p:spPr/>
        <p:txBody>
          <a:bodyPr/>
          <a:lstStyle/>
          <a:p>
            <a:r>
              <a:rPr lang="nl-BE" dirty="0"/>
              <a:t>ROLLENSPEL (VERVOLG)</a:t>
            </a:r>
          </a:p>
        </p:txBody>
      </p:sp>
      <p:sp>
        <p:nvSpPr>
          <p:cNvPr id="3" name="Tijdelijke aanduiding voor inhoud 2">
            <a:extLst>
              <a:ext uri="{FF2B5EF4-FFF2-40B4-BE49-F238E27FC236}">
                <a16:creationId xmlns:a16="http://schemas.microsoft.com/office/drawing/2014/main" id="{98F9B8DD-4A46-732D-87BB-23054E671209}"/>
              </a:ext>
            </a:extLst>
          </p:cNvPr>
          <p:cNvSpPr>
            <a:spLocks noGrp="1"/>
          </p:cNvSpPr>
          <p:nvPr>
            <p:ph idx="1"/>
          </p:nvPr>
        </p:nvSpPr>
        <p:spPr/>
        <p:txBody>
          <a:bodyPr>
            <a:normAutofit fontScale="92500"/>
          </a:bodyPr>
          <a:lstStyle/>
          <a:p>
            <a:r>
              <a:rPr lang="nl-BE" dirty="0"/>
              <a:t>Situatie 1: Persoon A is druk bezig met het inchecken van een klant in het hotel. Je collega is in middagpauze, de telefoon rinkelt en je moet opnemen. Toch wil je bij de klant die voor je staat, een goede indruk nalaten. Het telefoongesprek met persoon B moet kort gehouden worden, probeer om later terug te bellen.</a:t>
            </a:r>
          </a:p>
          <a:p>
            <a:r>
              <a:rPr lang="nl-BE" dirty="0"/>
              <a:t>Situatie 2: Persoon A zit achter de balie van het museum en de telefoon rinkelt. Persoon B vertelt een langdradig verhaal dat niet echt belangrijk is voor het telefoongesprek. Persoon A moet erachter komen wat persoon B nodig heeft, waarom hij belt.</a:t>
            </a:r>
          </a:p>
        </p:txBody>
      </p:sp>
    </p:spTree>
    <p:extLst>
      <p:ext uri="{BB962C8B-B14F-4D97-AF65-F5344CB8AC3E}">
        <p14:creationId xmlns:p14="http://schemas.microsoft.com/office/powerpoint/2010/main" val="1326655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1272B8-82A6-1596-76FB-2531DE83FA7E}"/>
              </a:ext>
            </a:extLst>
          </p:cNvPr>
          <p:cNvSpPr>
            <a:spLocks noGrp="1"/>
          </p:cNvSpPr>
          <p:nvPr>
            <p:ph type="title"/>
          </p:nvPr>
        </p:nvSpPr>
        <p:spPr/>
        <p:txBody>
          <a:bodyPr/>
          <a:lstStyle/>
          <a:p>
            <a:r>
              <a:rPr lang="nl-BE" dirty="0"/>
              <a:t>ROLLENSPEL (VERVOLG)</a:t>
            </a:r>
          </a:p>
        </p:txBody>
      </p:sp>
      <p:sp>
        <p:nvSpPr>
          <p:cNvPr id="3" name="Tijdelijke aanduiding voor inhoud 2">
            <a:extLst>
              <a:ext uri="{FF2B5EF4-FFF2-40B4-BE49-F238E27FC236}">
                <a16:creationId xmlns:a16="http://schemas.microsoft.com/office/drawing/2014/main" id="{913F17F0-8D53-2304-54B0-3901706BD3F0}"/>
              </a:ext>
            </a:extLst>
          </p:cNvPr>
          <p:cNvSpPr>
            <a:spLocks noGrp="1"/>
          </p:cNvSpPr>
          <p:nvPr>
            <p:ph idx="1"/>
          </p:nvPr>
        </p:nvSpPr>
        <p:spPr/>
        <p:txBody>
          <a:bodyPr>
            <a:normAutofit lnSpcReduction="10000"/>
          </a:bodyPr>
          <a:lstStyle/>
          <a:p>
            <a:r>
              <a:rPr lang="nl-BE" dirty="0"/>
              <a:t>Situatie 3: Persoon B belt naar het hotel, stelt zich niet voor en wil graag onmiddellijk met de verantwoordelijke spreken. Persoon A is stagiaire. Persoon A moet dus te weten komen waarom hij de verantwoordelijke nodig heeft. De verantwoordelijke is momenteel niet beschikbaar en persoon A wil wel een boodschap noteren en doorgeven en later terugbellen.</a:t>
            </a:r>
          </a:p>
          <a:p>
            <a:r>
              <a:rPr lang="nl-BE" dirty="0"/>
              <a:t>Situatie 4: Persoon A zoekt een stageplaats. Hij/zij heeft gegevens gekregen van de leerkracht Toerisme en reeds een e-mail gestuurd maar hij/zij heeft nog geen antwoord gekregen. Persoon B werkt achter de balie van het hotel.</a:t>
            </a:r>
          </a:p>
        </p:txBody>
      </p:sp>
    </p:spTree>
    <p:extLst>
      <p:ext uri="{BB962C8B-B14F-4D97-AF65-F5344CB8AC3E}">
        <p14:creationId xmlns:p14="http://schemas.microsoft.com/office/powerpoint/2010/main" val="2788830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205091-ADD4-0043-A979-86B804AF6840}"/>
              </a:ext>
            </a:extLst>
          </p:cNvPr>
          <p:cNvSpPr>
            <a:spLocks noGrp="1"/>
          </p:cNvSpPr>
          <p:nvPr>
            <p:ph type="title"/>
          </p:nvPr>
        </p:nvSpPr>
        <p:spPr/>
        <p:txBody>
          <a:bodyPr/>
          <a:lstStyle/>
          <a:p>
            <a:r>
              <a:rPr lang="nl-BE" dirty="0"/>
              <a:t>Formeel en informeel telefoneren</a:t>
            </a:r>
          </a:p>
        </p:txBody>
      </p:sp>
      <p:sp>
        <p:nvSpPr>
          <p:cNvPr id="3" name="Tijdelijke aanduiding voor inhoud 2">
            <a:extLst>
              <a:ext uri="{FF2B5EF4-FFF2-40B4-BE49-F238E27FC236}">
                <a16:creationId xmlns:a16="http://schemas.microsoft.com/office/drawing/2014/main" id="{C28EA0EC-18F5-C94D-9DC7-C1D5CADEC498}"/>
              </a:ext>
            </a:extLst>
          </p:cNvPr>
          <p:cNvSpPr>
            <a:spLocks noGrp="1"/>
          </p:cNvSpPr>
          <p:nvPr>
            <p:ph idx="1"/>
          </p:nvPr>
        </p:nvSpPr>
        <p:spPr/>
        <p:txBody>
          <a:bodyPr>
            <a:normAutofit fontScale="92500"/>
          </a:bodyPr>
          <a:lstStyle/>
          <a:p>
            <a:pPr marL="0" indent="0">
              <a:buNone/>
            </a:pPr>
            <a:endParaRPr lang="nl-BE" dirty="0"/>
          </a:p>
          <a:p>
            <a:r>
              <a:rPr lang="nl-BE" dirty="0"/>
              <a:t>Informeel telefoneren zijn telefoongesprekken tussen vrienden, familie, kennissen,ouders enz. Dit is natuurlijk niet zo officieel omdat je elkaar kent. Hierbij bestaan geen specifieke voorschriften.</a:t>
            </a:r>
          </a:p>
          <a:p>
            <a:r>
              <a:rPr lang="nl-BE" dirty="0"/>
              <a:t>Formeel telefoneren: Een prettig en professioneel telefoongesprek is niet alleen een visitekaartje van jou, maar ook van de organisatie waarvoor we werken. Maar hoe beantwoorden we nu eigenlijk een oproep en hoe voeren we een gesprek?</a:t>
            </a:r>
          </a:p>
          <a:p>
            <a:endParaRPr lang="nl-BE" dirty="0"/>
          </a:p>
          <a:p>
            <a:endParaRPr lang="nl-BE" dirty="0"/>
          </a:p>
        </p:txBody>
      </p:sp>
    </p:spTree>
    <p:extLst>
      <p:ext uri="{BB962C8B-B14F-4D97-AF65-F5344CB8AC3E}">
        <p14:creationId xmlns:p14="http://schemas.microsoft.com/office/powerpoint/2010/main" val="2832816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0DA3A-7ED8-C940-833D-CE7F7594D73B}"/>
              </a:ext>
            </a:extLst>
          </p:cNvPr>
          <p:cNvSpPr>
            <a:spLocks noGrp="1"/>
          </p:cNvSpPr>
          <p:nvPr>
            <p:ph type="title"/>
          </p:nvPr>
        </p:nvSpPr>
        <p:spPr/>
        <p:txBody>
          <a:bodyPr/>
          <a:lstStyle/>
          <a:p>
            <a:r>
              <a:rPr lang="nl-BE" dirty="0"/>
              <a:t>Klantgericht telefoneren</a:t>
            </a:r>
            <a:br>
              <a:rPr lang="nl-BE" dirty="0"/>
            </a:br>
            <a:endParaRPr lang="nl-BE" dirty="0"/>
          </a:p>
        </p:txBody>
      </p:sp>
      <p:sp>
        <p:nvSpPr>
          <p:cNvPr id="3" name="Tijdelijke aanduiding voor inhoud 2">
            <a:extLst>
              <a:ext uri="{FF2B5EF4-FFF2-40B4-BE49-F238E27FC236}">
                <a16:creationId xmlns:a16="http://schemas.microsoft.com/office/drawing/2014/main" id="{C41420A4-042D-A14E-985D-30112B7BBB83}"/>
              </a:ext>
            </a:extLst>
          </p:cNvPr>
          <p:cNvSpPr>
            <a:spLocks noGrp="1"/>
          </p:cNvSpPr>
          <p:nvPr>
            <p:ph idx="1"/>
          </p:nvPr>
        </p:nvSpPr>
        <p:spPr/>
        <p:txBody>
          <a:bodyPr>
            <a:normAutofit/>
          </a:bodyPr>
          <a:lstStyle/>
          <a:p>
            <a:r>
              <a:rPr lang="nl-BE" dirty="0"/>
              <a:t>Dankzij e-mail, sms, whatsapp telefoneren we niet meer dagelijks. Bovendien is het bij een zakelijk gesprek belangrijk om “klantgericht” te telefoneren. Hier volgen een aantal tips om mensen die bellen, klantgericht te woord te staan.</a:t>
            </a:r>
          </a:p>
          <a:p>
            <a:r>
              <a:rPr lang="nl-BE" dirty="0"/>
              <a:t>NAMEN: Onthoud de naam van degene aan de andere kant van de lijn, en gebruik de naam zo mogelijk een aantal keer in het gesprek. Zo toon je dat je geïnteresseerd bent in je gesprekspartner.          </a:t>
            </a:r>
          </a:p>
        </p:txBody>
      </p:sp>
    </p:spTree>
    <p:extLst>
      <p:ext uri="{BB962C8B-B14F-4D97-AF65-F5344CB8AC3E}">
        <p14:creationId xmlns:p14="http://schemas.microsoft.com/office/powerpoint/2010/main" val="3192419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2D5A3B-0A8B-FE42-98AF-DEFC8A3CE368}"/>
              </a:ext>
            </a:extLst>
          </p:cNvPr>
          <p:cNvSpPr>
            <a:spLocks noGrp="1"/>
          </p:cNvSpPr>
          <p:nvPr>
            <p:ph type="title"/>
          </p:nvPr>
        </p:nvSpPr>
        <p:spPr/>
        <p:txBody>
          <a:bodyPr/>
          <a:lstStyle/>
          <a:p>
            <a:r>
              <a:rPr lang="nl-BE" dirty="0"/>
              <a:t>Klantgericht Bellen (vervolg)</a:t>
            </a:r>
          </a:p>
        </p:txBody>
      </p:sp>
      <p:sp>
        <p:nvSpPr>
          <p:cNvPr id="3" name="Tijdelijke aanduiding voor inhoud 2">
            <a:extLst>
              <a:ext uri="{FF2B5EF4-FFF2-40B4-BE49-F238E27FC236}">
                <a16:creationId xmlns:a16="http://schemas.microsoft.com/office/drawing/2014/main" id="{51CC418C-6FFC-C54B-8BE8-DD850F422B9E}"/>
              </a:ext>
            </a:extLst>
          </p:cNvPr>
          <p:cNvSpPr>
            <a:spLocks noGrp="1"/>
          </p:cNvSpPr>
          <p:nvPr>
            <p:ph idx="1"/>
          </p:nvPr>
        </p:nvSpPr>
        <p:spPr/>
        <p:txBody>
          <a:bodyPr>
            <a:normAutofit fontScale="92500" lnSpcReduction="10000"/>
          </a:bodyPr>
          <a:lstStyle/>
          <a:p>
            <a:r>
              <a:rPr lang="nl-BE" dirty="0"/>
              <a:t>GLIMLACHEN: Het klinkt misschien raar, maar glimlach tijdens het telefoneren. Hierdoor gaat je stem iets hoger klinken wat aangenamer is voor je gesprekspartner. Je straalt bovendien meer enthousiasme uit.</a:t>
            </a:r>
          </a:p>
          <a:p>
            <a:r>
              <a:rPr lang="nl-BE" dirty="0"/>
              <a:t>SNEL OPNEMEN: Neem de telefoon zo snel mogelijk op, want bellers raken snel geïrriteerd als ze moeten wachten.</a:t>
            </a:r>
          </a:p>
          <a:p>
            <a:r>
              <a:rPr lang="nl-BE" dirty="0"/>
              <a:t>GOEDEMORGEN: Als je de telefoon opneemt,zeg dan niet meteen je naam,maar liever eerst een groet bv. ”Goedemorgen”. Dat geeft de beller de kans om even aan je stem te wennen waardoor hij je naam goed zal verstaan.</a:t>
            </a:r>
          </a:p>
          <a:p>
            <a:endParaRPr lang="nl-BE" dirty="0"/>
          </a:p>
        </p:txBody>
      </p:sp>
    </p:spTree>
    <p:extLst>
      <p:ext uri="{BB962C8B-B14F-4D97-AF65-F5344CB8AC3E}">
        <p14:creationId xmlns:p14="http://schemas.microsoft.com/office/powerpoint/2010/main" val="3838876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0E17DE-DD71-3944-B4B0-BB85BCA42B56}"/>
              </a:ext>
            </a:extLst>
          </p:cNvPr>
          <p:cNvSpPr>
            <a:spLocks noGrp="1"/>
          </p:cNvSpPr>
          <p:nvPr>
            <p:ph type="title"/>
          </p:nvPr>
        </p:nvSpPr>
        <p:spPr/>
        <p:txBody>
          <a:bodyPr/>
          <a:lstStyle/>
          <a:p>
            <a:r>
              <a:rPr lang="nl-BE" dirty="0"/>
              <a:t>Klantgericht bellen (vervolg2)</a:t>
            </a:r>
          </a:p>
        </p:txBody>
      </p:sp>
      <p:sp>
        <p:nvSpPr>
          <p:cNvPr id="3" name="Tijdelijke aanduiding voor inhoud 2">
            <a:extLst>
              <a:ext uri="{FF2B5EF4-FFF2-40B4-BE49-F238E27FC236}">
                <a16:creationId xmlns:a16="http://schemas.microsoft.com/office/drawing/2014/main" id="{AAA15434-D63A-1E44-A11F-9DE6D861A300}"/>
              </a:ext>
            </a:extLst>
          </p:cNvPr>
          <p:cNvSpPr>
            <a:spLocks noGrp="1"/>
          </p:cNvSpPr>
          <p:nvPr>
            <p:ph idx="1"/>
          </p:nvPr>
        </p:nvSpPr>
        <p:spPr/>
        <p:txBody>
          <a:bodyPr>
            <a:normAutofit/>
          </a:bodyPr>
          <a:lstStyle/>
          <a:p>
            <a:r>
              <a:rPr lang="nl-BE" dirty="0"/>
              <a:t>SPREEKTEMPO: Spreek niet te snel aan de telefoon. </a:t>
            </a:r>
          </a:p>
          <a:p>
            <a:r>
              <a:rPr lang="nl-BE" dirty="0"/>
              <a:t>DOORVERBINDEN: Als je een beller doorverbindt, zeg dan met wie u hem doorverbindt. Dus je verbindt hem niet door met de afdeling Verkoop maar met de heer Janssens.</a:t>
            </a:r>
          </a:p>
        </p:txBody>
      </p:sp>
    </p:spTree>
    <p:extLst>
      <p:ext uri="{BB962C8B-B14F-4D97-AF65-F5344CB8AC3E}">
        <p14:creationId xmlns:p14="http://schemas.microsoft.com/office/powerpoint/2010/main" val="4119072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1422E2-BAAF-F042-A35A-E7C54C3BC134}"/>
              </a:ext>
            </a:extLst>
          </p:cNvPr>
          <p:cNvSpPr>
            <a:spLocks noGrp="1"/>
          </p:cNvSpPr>
          <p:nvPr>
            <p:ph type="title"/>
          </p:nvPr>
        </p:nvSpPr>
        <p:spPr/>
        <p:txBody>
          <a:bodyPr/>
          <a:lstStyle/>
          <a:p>
            <a:r>
              <a:rPr lang="nl-BE" dirty="0"/>
              <a:t>Inkomend gesprek</a:t>
            </a:r>
          </a:p>
        </p:txBody>
      </p:sp>
      <p:sp>
        <p:nvSpPr>
          <p:cNvPr id="3" name="Tijdelijke aanduiding voor inhoud 2">
            <a:extLst>
              <a:ext uri="{FF2B5EF4-FFF2-40B4-BE49-F238E27FC236}">
                <a16:creationId xmlns:a16="http://schemas.microsoft.com/office/drawing/2014/main" id="{8EACA8BD-DEAA-1840-85A8-86DE8F9BE65B}"/>
              </a:ext>
            </a:extLst>
          </p:cNvPr>
          <p:cNvSpPr>
            <a:spLocks noGrp="1"/>
          </p:cNvSpPr>
          <p:nvPr>
            <p:ph idx="1"/>
          </p:nvPr>
        </p:nvSpPr>
        <p:spPr/>
        <p:txBody>
          <a:bodyPr>
            <a:normAutofit/>
          </a:bodyPr>
          <a:lstStyle/>
          <a:p>
            <a:pPr marL="0" indent="0">
              <a:buNone/>
            </a:pPr>
            <a:r>
              <a:rPr lang="nl-BE" dirty="0"/>
              <a:t>Een inkomend gesprek bestaat uit 3 fasen:</a:t>
            </a:r>
          </a:p>
          <a:p>
            <a:r>
              <a:rPr lang="nl-BE" dirty="0"/>
              <a:t>Fase 1:Contact leggen: Deze eerste fase is belangrijk om een goede indruk te maken. Hierbij is het belangrijk dat je de telefoon correct opneemt. Laat de telefoon maximaal 3X overgaan en neem op een rustige en vriendelijke manier op. Zorg ervoor dat er in je stem een glimlach doorklinkt. Hierdoor straal je meer enthousiasme uit. Begin steeds met een groet. Een openingszin kan bv. zijn: Goedemorgen, Hotel La Réserve. U spreekt met Tanja de Vries.</a:t>
            </a:r>
          </a:p>
        </p:txBody>
      </p:sp>
    </p:spTree>
    <p:extLst>
      <p:ext uri="{BB962C8B-B14F-4D97-AF65-F5344CB8AC3E}">
        <p14:creationId xmlns:p14="http://schemas.microsoft.com/office/powerpoint/2010/main" val="3894175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B6698C-100B-FC4D-A55B-F9EDA6DE7250}"/>
              </a:ext>
            </a:extLst>
          </p:cNvPr>
          <p:cNvSpPr>
            <a:spLocks noGrp="1"/>
          </p:cNvSpPr>
          <p:nvPr>
            <p:ph type="title"/>
          </p:nvPr>
        </p:nvSpPr>
        <p:spPr/>
        <p:txBody>
          <a:bodyPr/>
          <a:lstStyle/>
          <a:p>
            <a:r>
              <a:rPr lang="nl-BE" dirty="0"/>
              <a:t>INKOMEND GESPREK (VERVOLG)</a:t>
            </a:r>
          </a:p>
        </p:txBody>
      </p:sp>
      <p:sp>
        <p:nvSpPr>
          <p:cNvPr id="3" name="Tijdelijke aanduiding voor inhoud 2">
            <a:extLst>
              <a:ext uri="{FF2B5EF4-FFF2-40B4-BE49-F238E27FC236}">
                <a16:creationId xmlns:a16="http://schemas.microsoft.com/office/drawing/2014/main" id="{0944CE5E-4D3C-7547-AF14-96F07AF26941}"/>
              </a:ext>
            </a:extLst>
          </p:cNvPr>
          <p:cNvSpPr>
            <a:spLocks noGrp="1"/>
          </p:cNvSpPr>
          <p:nvPr>
            <p:ph idx="1"/>
          </p:nvPr>
        </p:nvSpPr>
        <p:spPr/>
        <p:txBody>
          <a:bodyPr>
            <a:normAutofit fontScale="92500" lnSpcReduction="10000"/>
          </a:bodyPr>
          <a:lstStyle/>
          <a:p>
            <a:r>
              <a:rPr lang="nl-BE" dirty="0"/>
              <a:t>Als de telefoon gaat op een moment dat het even niet uitkomt, is dat voor jou vervelend maar het is niet de bedoeling dat je degene die jou opbelt daar iets van laat merken. Snauwend, met volle mond, geïrriteerd of gehaast de telefoon opnemen is absoluut niet klantvriendelijk en onprofessioneel. In een dergelijke situatie kun je bijvoorbeeld als volgt opnemen: “Goedemorgen met Tanja de Vries van hotel La Réserve. Heeft u een moment?” Zet de beller niet meteen in de wachtstand, maar wacht eerst zijn antwoord af. Op het moment dat hij ja heeft gezegd, kun je hem even in de wacht zetten. Op het moment dat je de lijn terugneemt bedank je hem voor zijn geduld. </a:t>
            </a:r>
          </a:p>
          <a:p>
            <a:endParaRPr lang="nl-BE" dirty="0"/>
          </a:p>
        </p:txBody>
      </p:sp>
    </p:spTree>
    <p:extLst>
      <p:ext uri="{BB962C8B-B14F-4D97-AF65-F5344CB8AC3E}">
        <p14:creationId xmlns:p14="http://schemas.microsoft.com/office/powerpoint/2010/main" val="3529812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BE260F-A081-144E-9F9F-CC77EDED86E4}"/>
              </a:ext>
            </a:extLst>
          </p:cNvPr>
          <p:cNvSpPr>
            <a:spLocks noGrp="1"/>
          </p:cNvSpPr>
          <p:nvPr>
            <p:ph type="title"/>
          </p:nvPr>
        </p:nvSpPr>
        <p:spPr/>
        <p:txBody>
          <a:bodyPr/>
          <a:lstStyle/>
          <a:p>
            <a:r>
              <a:rPr lang="nl-BE" dirty="0"/>
              <a:t>Inkomend gesprek (vervolg)</a:t>
            </a:r>
          </a:p>
        </p:txBody>
      </p:sp>
      <p:sp>
        <p:nvSpPr>
          <p:cNvPr id="3" name="Tijdelijke aanduiding voor inhoud 2">
            <a:extLst>
              <a:ext uri="{FF2B5EF4-FFF2-40B4-BE49-F238E27FC236}">
                <a16:creationId xmlns:a16="http://schemas.microsoft.com/office/drawing/2014/main" id="{B666842E-A56C-D942-BEAA-E611F198E1D9}"/>
              </a:ext>
            </a:extLst>
          </p:cNvPr>
          <p:cNvSpPr>
            <a:spLocks noGrp="1"/>
          </p:cNvSpPr>
          <p:nvPr>
            <p:ph idx="1"/>
          </p:nvPr>
        </p:nvSpPr>
        <p:spPr/>
        <p:txBody>
          <a:bodyPr>
            <a:normAutofit/>
          </a:bodyPr>
          <a:lstStyle/>
          <a:p>
            <a:r>
              <a:rPr lang="nl-BE" dirty="0"/>
              <a:t>Noteer de naam van de beller: Als de beller zijn naam noemt, noteer deze dan meteen. Als je de naam niet goed hebt verstaan vraag er dan meteen naar. Laat hem eventueel spellen.(zie telefoonalfabet) De naam kan nuttig zijn om de persoon door te verbinden, om een notitie te maken of voor het toesturen van informatie.</a:t>
            </a:r>
          </a:p>
          <a:p>
            <a:endParaRPr lang="nl-BE" dirty="0"/>
          </a:p>
        </p:txBody>
      </p:sp>
    </p:spTree>
    <p:extLst>
      <p:ext uri="{BB962C8B-B14F-4D97-AF65-F5344CB8AC3E}">
        <p14:creationId xmlns:p14="http://schemas.microsoft.com/office/powerpoint/2010/main" val="203066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7F439-6967-A647-AD68-E3A5C61559A3}"/>
              </a:ext>
            </a:extLst>
          </p:cNvPr>
          <p:cNvSpPr>
            <a:spLocks noGrp="1"/>
          </p:cNvSpPr>
          <p:nvPr>
            <p:ph type="title"/>
          </p:nvPr>
        </p:nvSpPr>
        <p:spPr/>
        <p:txBody>
          <a:bodyPr/>
          <a:lstStyle/>
          <a:p>
            <a:r>
              <a:rPr lang="nl-BE" dirty="0"/>
              <a:t>INKOMEND GESPREK (VERVOLG)</a:t>
            </a:r>
          </a:p>
        </p:txBody>
      </p:sp>
      <p:sp>
        <p:nvSpPr>
          <p:cNvPr id="3" name="Tijdelijke aanduiding voor inhoud 2">
            <a:extLst>
              <a:ext uri="{FF2B5EF4-FFF2-40B4-BE49-F238E27FC236}">
                <a16:creationId xmlns:a16="http://schemas.microsoft.com/office/drawing/2014/main" id="{0232B173-8299-F749-AAA6-45DBF070C8DF}"/>
              </a:ext>
            </a:extLst>
          </p:cNvPr>
          <p:cNvSpPr>
            <a:spLocks noGrp="1"/>
          </p:cNvSpPr>
          <p:nvPr>
            <p:ph idx="1"/>
          </p:nvPr>
        </p:nvSpPr>
        <p:spPr/>
        <p:txBody>
          <a:bodyPr>
            <a:normAutofit lnSpcReduction="10000"/>
          </a:bodyPr>
          <a:lstStyle/>
          <a:p>
            <a:r>
              <a:rPr lang="nl-BE" dirty="0"/>
              <a:t>Fase 2: Informatie inwinnen: In deze fase gaat her erom dat je achterhaalt wat de reden van het telefoongesprek is en weet wat de ander van jou verwacht. In sommige gevallen gaat het om het geven van advies of het beantwoorden van een (dringende) vraag. Het zal ook wel eens voorkomen dat je informatie moet opzoeken of de beller moet doorverbinden naar een andere afdeling of collega. Enkele tips: Maak notities: Zorg dat je pen en papier bij de hand hebt. Noteer altijd: naam en firma van de beller, datum en tijdstip van de oproep, reden en inhoud van het telefoongesprek.</a:t>
            </a:r>
          </a:p>
        </p:txBody>
      </p:sp>
    </p:spTree>
    <p:extLst>
      <p:ext uri="{BB962C8B-B14F-4D97-AF65-F5344CB8AC3E}">
        <p14:creationId xmlns:p14="http://schemas.microsoft.com/office/powerpoint/2010/main" val="1385087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466</TotalTime>
  <Words>1877</Words>
  <Application>Microsoft Macintosh PowerPoint</Application>
  <PresentationFormat>Breedbeeld</PresentationFormat>
  <Paragraphs>53</Paragraphs>
  <Slides>19</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19</vt:i4>
      </vt:variant>
    </vt:vector>
  </HeadingPairs>
  <TitlesOfParts>
    <vt:vector size="22" baseType="lpstr">
      <vt:lpstr>Arial</vt:lpstr>
      <vt:lpstr>Tw Cen MT</vt:lpstr>
      <vt:lpstr>Circuit</vt:lpstr>
      <vt:lpstr>TELEFONEREN</vt:lpstr>
      <vt:lpstr>Formeel en informeel telefoneren</vt:lpstr>
      <vt:lpstr>Klantgericht telefoneren </vt:lpstr>
      <vt:lpstr>Klantgericht Bellen (vervolg)</vt:lpstr>
      <vt:lpstr>Klantgericht bellen (vervolg2)</vt:lpstr>
      <vt:lpstr>Inkomend gesprek</vt:lpstr>
      <vt:lpstr>INKOMEND GESPREK (VERVOLG)</vt:lpstr>
      <vt:lpstr>Inkomend gesprek (vervolg)</vt:lpstr>
      <vt:lpstr>INKOMEND GESPREK (VERVOLG)</vt:lpstr>
      <vt:lpstr>Inkomend gesprek (Afronding)</vt:lpstr>
      <vt:lpstr>TELEFOONGESPREK AFRONDEN (VERVOLG)</vt:lpstr>
      <vt:lpstr>AFSPRAKEN NAKOMEN</vt:lpstr>
      <vt:lpstr>UITGAAND GESPREK</vt:lpstr>
      <vt:lpstr>UITGAAND GESPREK (VERVOLG)</vt:lpstr>
      <vt:lpstr>UITGAAND GESPREK (VERVOLG)</vt:lpstr>
      <vt:lpstr>UITGAAND GESPREK (VERVOLG)</vt:lpstr>
      <vt:lpstr>Toepassing:rollenspel</vt:lpstr>
      <vt:lpstr>ROLLENSPEL (VERVOLG)</vt:lpstr>
      <vt:lpstr>ROLLENSPEL (VERVOLG)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GaSTVRIJHEID</dc:title>
  <dc:creator>Microsoft Office User</dc:creator>
  <cp:lastModifiedBy>kris vervoort</cp:lastModifiedBy>
  <cp:revision>13</cp:revision>
  <dcterms:created xsi:type="dcterms:W3CDTF">2021-07-30T09:17:00Z</dcterms:created>
  <dcterms:modified xsi:type="dcterms:W3CDTF">2024-08-18T11:00:56Z</dcterms:modified>
</cp:coreProperties>
</file>