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645"/>
  </p:normalViewPr>
  <p:slideViewPr>
    <p:cSldViewPr snapToGrid="0" snapToObjects="1">
      <p:cViewPr varScale="1">
        <p:scale>
          <a:sx n="107" d="100"/>
          <a:sy n="107" d="100"/>
        </p:scale>
        <p:origin x="73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nl-NL"/>
              <a:t>Klik om stijl te bewerken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8/16/21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nl-NL"/>
              <a:t>Klik op het pictogram als u een afbeelding wilt toevoegen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nl-NL"/>
              <a:t>Klik om stijl te bewerken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nl-NL"/>
              <a:t>Klik om stijl te bewerken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48A87A34-81AB-432B-8DAE-1953F412C126}" type="datetimeFigureOut">
              <a:rPr lang="en-US" dirty="0"/>
              <a:t>8/16/21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nl-NL"/>
              <a:t>Klik om stijl te bewerken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48A87A34-81AB-432B-8DAE-1953F412C126}" type="datetimeFigureOut">
              <a:rPr lang="en-US" dirty="0"/>
              <a:t>8/16/21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8A87A34-81AB-432B-8DAE-1953F412C126}" type="datetimeFigureOut">
              <a:rPr lang="en-US" dirty="0"/>
              <a:t>8/16/21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nl-NL"/>
              <a:t>Klik om stijl te bewerken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141410" y="3073397"/>
            <a:ext cx="4878391" cy="271780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0" y="3073397"/>
            <a:ext cx="4875210" cy="271780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8/16/21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8/16/21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8/16/21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8/16/21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8/16/21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kamtoerisme.b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268655-C546-2F4C-83CF-697B024584C5}"/>
              </a:ext>
            </a:extLst>
          </p:cNvPr>
          <p:cNvSpPr>
            <a:spLocks noGrp="1"/>
          </p:cNvSpPr>
          <p:nvPr>
            <p:ph type="ctrTitle"/>
          </p:nvPr>
        </p:nvSpPr>
        <p:spPr/>
        <p:txBody>
          <a:bodyPr/>
          <a:lstStyle/>
          <a:p>
            <a:r>
              <a:rPr lang="nl-BE" dirty="0"/>
              <a:t>GastvrijheidSbeleving </a:t>
            </a:r>
          </a:p>
        </p:txBody>
      </p:sp>
      <p:sp>
        <p:nvSpPr>
          <p:cNvPr id="3" name="Ondertitel 2">
            <a:extLst>
              <a:ext uri="{FF2B5EF4-FFF2-40B4-BE49-F238E27FC236}">
                <a16:creationId xmlns:a16="http://schemas.microsoft.com/office/drawing/2014/main" id="{5E2A0C3F-4DE3-2742-92F8-AC01394700F0}"/>
              </a:ext>
            </a:extLst>
          </p:cNvPr>
          <p:cNvSpPr>
            <a:spLocks noGrp="1"/>
          </p:cNvSpPr>
          <p:nvPr>
            <p:ph type="subTitle" idx="1"/>
          </p:nvPr>
        </p:nvSpPr>
        <p:spPr/>
        <p:txBody>
          <a:bodyPr/>
          <a:lstStyle/>
          <a:p>
            <a:r>
              <a:rPr lang="nl-BE" dirty="0"/>
              <a:t>Competentie 1: ontvangt en informeert de bezoekers (op beurzen en evenementen)</a:t>
            </a:r>
          </a:p>
          <a:p>
            <a:r>
              <a:rPr lang="nl-BE" dirty="0"/>
              <a:t>LPD 2.6: De lln. ONTHALEN, INFORMEREN EN BEGELEIDEN BEZOEKERS</a:t>
            </a:r>
          </a:p>
        </p:txBody>
      </p:sp>
    </p:spTree>
    <p:extLst>
      <p:ext uri="{BB962C8B-B14F-4D97-AF65-F5344CB8AC3E}">
        <p14:creationId xmlns:p14="http://schemas.microsoft.com/office/powerpoint/2010/main" val="3372432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F2EDE8-A0B7-4C4B-8DC5-3AB53D4FF5FD}"/>
              </a:ext>
            </a:extLst>
          </p:cNvPr>
          <p:cNvSpPr>
            <a:spLocks noGrp="1"/>
          </p:cNvSpPr>
          <p:nvPr>
            <p:ph type="title"/>
          </p:nvPr>
        </p:nvSpPr>
        <p:spPr/>
        <p:txBody>
          <a:bodyPr/>
          <a:lstStyle/>
          <a:p>
            <a:r>
              <a:rPr lang="nl-BE" dirty="0"/>
              <a:t>Klachtenbehandeling</a:t>
            </a:r>
          </a:p>
        </p:txBody>
      </p:sp>
      <p:sp>
        <p:nvSpPr>
          <p:cNvPr id="3" name="Tijdelijke aanduiding voor inhoud 2">
            <a:extLst>
              <a:ext uri="{FF2B5EF4-FFF2-40B4-BE49-F238E27FC236}">
                <a16:creationId xmlns:a16="http://schemas.microsoft.com/office/drawing/2014/main" id="{5AEECC90-3BB1-2244-A229-46886417070B}"/>
              </a:ext>
            </a:extLst>
          </p:cNvPr>
          <p:cNvSpPr>
            <a:spLocks noGrp="1"/>
          </p:cNvSpPr>
          <p:nvPr>
            <p:ph idx="1"/>
          </p:nvPr>
        </p:nvSpPr>
        <p:spPr/>
        <p:txBody>
          <a:bodyPr>
            <a:normAutofit fontScale="85000" lnSpcReduction="10000"/>
          </a:bodyPr>
          <a:lstStyle/>
          <a:p>
            <a:r>
              <a:rPr lang="nl-BE" dirty="0"/>
              <a:t>Iedere organisatie krijgt wel eens te maken met een klacht. Natuurlijk is het jammer als de gast niet tevreden is maar wees blij met ieder commentaar. Dit biedt namelijk ruimte voor verbetering en nog betere service. Beschouw elke klacht als een gratis advies om iets anders te doen en daarmee de service en de organisatie te verbeteren.</a:t>
            </a:r>
          </a:p>
          <a:p>
            <a:r>
              <a:rPr lang="nl-BE" dirty="0"/>
              <a:t>Voorkom soortgelijke klachten: Het is goed om te weten dat voor elke klacht gemiddeld 7 andere gasten een soortgelijke ervaring hebben die deze niet delen met u. Het is daardoor van belang om een goede oplossing te vinden voor elke klacht. Zo verhelpt u niet alleen de klacht maar zorgt u ook dat u deze in de toekomst kunt voorkomen.</a:t>
            </a:r>
          </a:p>
        </p:txBody>
      </p:sp>
    </p:spTree>
    <p:extLst>
      <p:ext uri="{BB962C8B-B14F-4D97-AF65-F5344CB8AC3E}">
        <p14:creationId xmlns:p14="http://schemas.microsoft.com/office/powerpoint/2010/main" val="191949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91BBD6-12E9-2343-A07F-CB925BAC75A7}"/>
              </a:ext>
            </a:extLst>
          </p:cNvPr>
          <p:cNvSpPr>
            <a:spLocks noGrp="1"/>
          </p:cNvSpPr>
          <p:nvPr>
            <p:ph type="title"/>
          </p:nvPr>
        </p:nvSpPr>
        <p:spPr/>
        <p:txBody>
          <a:bodyPr>
            <a:normAutofit fontScale="90000"/>
          </a:bodyPr>
          <a:lstStyle/>
          <a:p>
            <a:r>
              <a:rPr lang="nl-BE" dirty="0"/>
              <a:t>Hoe te handelen bij een klacht?:LSD (Luisteren, Samenvatten, doorvragen)techniek</a:t>
            </a:r>
          </a:p>
        </p:txBody>
      </p:sp>
      <p:sp>
        <p:nvSpPr>
          <p:cNvPr id="3" name="Tijdelijke aanduiding voor inhoud 2">
            <a:extLst>
              <a:ext uri="{FF2B5EF4-FFF2-40B4-BE49-F238E27FC236}">
                <a16:creationId xmlns:a16="http://schemas.microsoft.com/office/drawing/2014/main" id="{F094C42A-E78D-D846-A684-1EB85A1D7BC5}"/>
              </a:ext>
            </a:extLst>
          </p:cNvPr>
          <p:cNvSpPr>
            <a:spLocks noGrp="1"/>
          </p:cNvSpPr>
          <p:nvPr>
            <p:ph idx="1"/>
          </p:nvPr>
        </p:nvSpPr>
        <p:spPr/>
        <p:txBody>
          <a:bodyPr>
            <a:normAutofit fontScale="92500" lnSpcReduction="10000"/>
          </a:bodyPr>
          <a:lstStyle/>
          <a:p>
            <a:r>
              <a:rPr lang="nl-BE" dirty="0"/>
              <a:t>1: Begin een gesprek, neem de gast apart</a:t>
            </a:r>
          </a:p>
          <a:p>
            <a:r>
              <a:rPr lang="nl-BE" dirty="0"/>
              <a:t>2: Luister actief, maak notities en toon begrip voor de klacht</a:t>
            </a:r>
          </a:p>
          <a:p>
            <a:r>
              <a:rPr lang="nl-BE" dirty="0"/>
              <a:t>3: Vat de klacht samen</a:t>
            </a:r>
          </a:p>
          <a:p>
            <a:r>
              <a:rPr lang="nl-BE" dirty="0"/>
              <a:t>4: Ga met de gast op zoek naar een oplossing</a:t>
            </a:r>
          </a:p>
          <a:p>
            <a:r>
              <a:rPr lang="nl-BE" dirty="0"/>
              <a:t>5: Beoordeel de klacht en presenteer de oplossing/actie die jij gaat uitvoeren</a:t>
            </a:r>
          </a:p>
          <a:p>
            <a:r>
              <a:rPr lang="nl-BE" dirty="0"/>
              <a:t>6: Controleer of de gast akkoord en tevreden is</a:t>
            </a:r>
          </a:p>
          <a:p>
            <a:r>
              <a:rPr lang="nl-BE" dirty="0"/>
              <a:t>7: Bedank de gast voor zijn /haar klacht en tijd</a:t>
            </a:r>
          </a:p>
        </p:txBody>
      </p:sp>
    </p:spTree>
    <p:extLst>
      <p:ext uri="{BB962C8B-B14F-4D97-AF65-F5344CB8AC3E}">
        <p14:creationId xmlns:p14="http://schemas.microsoft.com/office/powerpoint/2010/main" val="847463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55BFB2-72EB-5744-A291-7D7BDB28C89E}"/>
              </a:ext>
            </a:extLst>
          </p:cNvPr>
          <p:cNvSpPr>
            <a:spLocks noGrp="1"/>
          </p:cNvSpPr>
          <p:nvPr>
            <p:ph type="title"/>
          </p:nvPr>
        </p:nvSpPr>
        <p:spPr/>
        <p:txBody>
          <a:bodyPr/>
          <a:lstStyle/>
          <a:p>
            <a:r>
              <a:rPr lang="nl-BE" dirty="0"/>
              <a:t>Maak een gast loyaal</a:t>
            </a:r>
          </a:p>
        </p:txBody>
      </p:sp>
      <p:sp>
        <p:nvSpPr>
          <p:cNvPr id="3" name="Tijdelijke aanduiding voor inhoud 2">
            <a:extLst>
              <a:ext uri="{FF2B5EF4-FFF2-40B4-BE49-F238E27FC236}">
                <a16:creationId xmlns:a16="http://schemas.microsoft.com/office/drawing/2014/main" id="{46E5E5EC-3DAF-BF4B-81F4-C877759F1BD8}"/>
              </a:ext>
            </a:extLst>
          </p:cNvPr>
          <p:cNvSpPr>
            <a:spLocks noGrp="1"/>
          </p:cNvSpPr>
          <p:nvPr>
            <p:ph idx="1"/>
          </p:nvPr>
        </p:nvSpPr>
        <p:spPr/>
        <p:txBody>
          <a:bodyPr/>
          <a:lstStyle/>
          <a:p>
            <a:r>
              <a:rPr lang="nl-BE" dirty="0"/>
              <a:t>Het is vooral belangrijk om op een goede manier met klachten om te gaan omdat mensen geneigd zijn om slechte ervaringen eerder door te vertellen aan anderen, dan positieve. Wanneer u een klacht op een goede manier afhandelt verandert u een slechte ervaring in een goede. Ontevreden gasten die de moeite nemen om hun klacht te delen, zijn op zoek naar een oplossing. Vaak is de gast dankbaar als u voor een goede oplossing zorgt en zullen ze achteraf zelfs loyaler zijn dan wanneer er helemaal geen klacht was geweest.</a:t>
            </a:r>
          </a:p>
        </p:txBody>
      </p:sp>
    </p:spTree>
    <p:extLst>
      <p:ext uri="{BB962C8B-B14F-4D97-AF65-F5344CB8AC3E}">
        <p14:creationId xmlns:p14="http://schemas.microsoft.com/office/powerpoint/2010/main" val="4286842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BFB286-16C7-4F40-9F17-592D5D68BA43}"/>
              </a:ext>
            </a:extLst>
          </p:cNvPr>
          <p:cNvSpPr>
            <a:spLocks noGrp="1"/>
          </p:cNvSpPr>
          <p:nvPr>
            <p:ph type="title"/>
          </p:nvPr>
        </p:nvSpPr>
        <p:spPr/>
        <p:txBody>
          <a:bodyPr/>
          <a:lstStyle/>
          <a:p>
            <a:r>
              <a:rPr lang="nl-BE" dirty="0"/>
              <a:t>TOEPASSINGEN</a:t>
            </a:r>
          </a:p>
        </p:txBody>
      </p:sp>
      <p:sp>
        <p:nvSpPr>
          <p:cNvPr id="3" name="Tijdelijke aanduiding voor inhoud 2">
            <a:extLst>
              <a:ext uri="{FF2B5EF4-FFF2-40B4-BE49-F238E27FC236}">
                <a16:creationId xmlns:a16="http://schemas.microsoft.com/office/drawing/2014/main" id="{3E74035B-8E42-CE49-BAF1-8C395675BC06}"/>
              </a:ext>
            </a:extLst>
          </p:cNvPr>
          <p:cNvSpPr>
            <a:spLocks noGrp="1"/>
          </p:cNvSpPr>
          <p:nvPr>
            <p:ph idx="1"/>
          </p:nvPr>
        </p:nvSpPr>
        <p:spPr/>
        <p:txBody>
          <a:bodyPr/>
          <a:lstStyle/>
          <a:p>
            <a:r>
              <a:rPr lang="nl-BE" dirty="0"/>
              <a:t>Zie website </a:t>
            </a:r>
            <a:r>
              <a:rPr lang="nl-BE" dirty="0">
                <a:hlinkClick r:id="rId2"/>
              </a:rPr>
              <a:t>www.kamtoerisme.be</a:t>
            </a:r>
            <a:r>
              <a:rPr lang="nl-BE" dirty="0"/>
              <a:t> bij oefeningen: Gastvrijheid toepassing</a:t>
            </a:r>
          </a:p>
        </p:txBody>
      </p:sp>
    </p:spTree>
    <p:extLst>
      <p:ext uri="{BB962C8B-B14F-4D97-AF65-F5344CB8AC3E}">
        <p14:creationId xmlns:p14="http://schemas.microsoft.com/office/powerpoint/2010/main" val="1657775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F54507-0819-0046-8AB0-9E52012F764A}"/>
              </a:ext>
            </a:extLst>
          </p:cNvPr>
          <p:cNvSpPr>
            <a:spLocks noGrp="1"/>
          </p:cNvSpPr>
          <p:nvPr>
            <p:ph type="title"/>
          </p:nvPr>
        </p:nvSpPr>
        <p:spPr/>
        <p:txBody>
          <a:bodyPr/>
          <a:lstStyle/>
          <a:p>
            <a:r>
              <a:rPr lang="nl-BE" dirty="0"/>
              <a:t> Gastvrijheidsmodel </a:t>
            </a:r>
          </a:p>
        </p:txBody>
      </p:sp>
      <p:sp>
        <p:nvSpPr>
          <p:cNvPr id="3" name="Tijdelijke aanduiding voor inhoud 2">
            <a:extLst>
              <a:ext uri="{FF2B5EF4-FFF2-40B4-BE49-F238E27FC236}">
                <a16:creationId xmlns:a16="http://schemas.microsoft.com/office/drawing/2014/main" id="{39A090C6-40A3-894C-AEC7-A4F1958C1BC1}"/>
              </a:ext>
            </a:extLst>
          </p:cNvPr>
          <p:cNvSpPr>
            <a:spLocks noGrp="1"/>
          </p:cNvSpPr>
          <p:nvPr>
            <p:ph idx="1"/>
          </p:nvPr>
        </p:nvSpPr>
        <p:spPr/>
        <p:txBody>
          <a:bodyPr/>
          <a:lstStyle/>
          <a:p>
            <a:r>
              <a:rPr lang="nl-BE" dirty="0"/>
              <a:t>Stap 1: de vraag van de gast: Gasten hebben  behoeften en doelen wanneer ze u of de organisatie bezoeken of om een service vragen. De gast ziet graag dat in zijn behoeften voorzien wordt en doelen bereikt worden. </a:t>
            </a:r>
          </a:p>
          <a:p>
            <a:r>
              <a:rPr lang="nl-BE" dirty="0"/>
              <a:t>Stap 2: het aanbod van de organisatie: het product, het gedrag en de omgeving van de organisatie. De gastheer/gastvrouw vormt een belangrijk deel van het aanbod (gedrag). Maar ook de omgeving, aankleding en uiteraard ook het product maken deel uit van het aanbod.</a:t>
            </a:r>
          </a:p>
          <a:p>
            <a:endParaRPr lang="nl-BE" dirty="0"/>
          </a:p>
        </p:txBody>
      </p:sp>
    </p:spTree>
    <p:extLst>
      <p:ext uri="{BB962C8B-B14F-4D97-AF65-F5344CB8AC3E}">
        <p14:creationId xmlns:p14="http://schemas.microsoft.com/office/powerpoint/2010/main" val="3926148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FB9FA1-C2D6-4B40-ABBC-55C26E09363E}"/>
              </a:ext>
            </a:extLst>
          </p:cNvPr>
          <p:cNvSpPr>
            <a:spLocks noGrp="1"/>
          </p:cNvSpPr>
          <p:nvPr>
            <p:ph type="title"/>
          </p:nvPr>
        </p:nvSpPr>
        <p:spPr/>
        <p:txBody>
          <a:bodyPr/>
          <a:lstStyle/>
          <a:p>
            <a:r>
              <a:rPr lang="nl-BE" dirty="0"/>
              <a:t>Gastvrijheidsmodel (vervolg)</a:t>
            </a:r>
          </a:p>
        </p:txBody>
      </p:sp>
      <p:sp>
        <p:nvSpPr>
          <p:cNvPr id="3" name="Tijdelijke aanduiding voor inhoud 2">
            <a:extLst>
              <a:ext uri="{FF2B5EF4-FFF2-40B4-BE49-F238E27FC236}">
                <a16:creationId xmlns:a16="http://schemas.microsoft.com/office/drawing/2014/main" id="{1CC36421-A025-EA48-B1EF-7F7C573565B3}"/>
              </a:ext>
            </a:extLst>
          </p:cNvPr>
          <p:cNvSpPr>
            <a:spLocks noGrp="1"/>
          </p:cNvSpPr>
          <p:nvPr>
            <p:ph idx="1"/>
          </p:nvPr>
        </p:nvSpPr>
        <p:spPr/>
        <p:txBody>
          <a:bodyPr>
            <a:normAutofit fontScale="92500"/>
          </a:bodyPr>
          <a:lstStyle/>
          <a:p>
            <a:r>
              <a:rPr lang="nl-BE" dirty="0"/>
              <a:t>Stap 3: voorzien in de behoefte: de uiteindelijke beleving van de gast vormt het gebied waar het aanbod en de vraag elkaar overlappen.  Wanneer het aanbod (product, gedrag en omgeving samen) exact overeenkomt met de behoeften en de doelen van de gast dan beleeft de gast een gastvrije ervaring die voldoet aan de vooraf gestelde verwachtingen. Een positieve of negatieve ervaring hangt dan ook af van het aanbod en de behoeften/doelen van de gast. Daarbij is ook de prijs belangrijk. Wanneer het aanbod exact aansluit op de behoeften/doelen van de klant spreken we van de ultieme gastvrijheid.</a:t>
            </a:r>
          </a:p>
        </p:txBody>
      </p:sp>
    </p:spTree>
    <p:extLst>
      <p:ext uri="{BB962C8B-B14F-4D97-AF65-F5344CB8AC3E}">
        <p14:creationId xmlns:p14="http://schemas.microsoft.com/office/powerpoint/2010/main" val="1240709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96FE42-0DAD-474E-BBE2-099831C89C08}"/>
              </a:ext>
            </a:extLst>
          </p:cNvPr>
          <p:cNvSpPr>
            <a:spLocks noGrp="1"/>
          </p:cNvSpPr>
          <p:nvPr>
            <p:ph type="title"/>
          </p:nvPr>
        </p:nvSpPr>
        <p:spPr/>
        <p:txBody>
          <a:bodyPr/>
          <a:lstStyle/>
          <a:p>
            <a:r>
              <a:rPr lang="nl-BE" dirty="0"/>
              <a:t>Het belang van gastvrijheid</a:t>
            </a:r>
          </a:p>
        </p:txBody>
      </p:sp>
      <p:sp>
        <p:nvSpPr>
          <p:cNvPr id="3" name="Tijdelijke aanduiding voor inhoud 2">
            <a:extLst>
              <a:ext uri="{FF2B5EF4-FFF2-40B4-BE49-F238E27FC236}">
                <a16:creationId xmlns:a16="http://schemas.microsoft.com/office/drawing/2014/main" id="{DBA84F69-FE30-5D4D-B1BF-AA717513DD00}"/>
              </a:ext>
            </a:extLst>
          </p:cNvPr>
          <p:cNvSpPr>
            <a:spLocks noGrp="1"/>
          </p:cNvSpPr>
          <p:nvPr>
            <p:ph idx="1"/>
          </p:nvPr>
        </p:nvSpPr>
        <p:spPr/>
        <p:txBody>
          <a:bodyPr>
            <a:normAutofit fontScale="92500" lnSpcReduction="10000"/>
          </a:bodyPr>
          <a:lstStyle/>
          <a:p>
            <a:r>
              <a:rPr lang="nl-BE" dirty="0"/>
              <a:t>Gastvrijheid is een vrij ontastbaar begrip. Het heeft veel te maken met gevoel. </a:t>
            </a:r>
          </a:p>
          <a:p>
            <a:r>
              <a:rPr lang="nl-BE" dirty="0"/>
              <a:t>Uit tevredenheidsenquêtes kunnen we de volgende top 10 van ergernissen optekenen: medewerker heeft slechte omgangsvormen, medewerker toont weinig interesse, passie en toewijding, medewerker schenkt de gast te weinig aandacht, moeten wachten, medewerker is niet snel genoeg, locatie is vies en niet opgeruimd, medewerker is onvriendelijk, de aankleding en ambiance van de locatie zijn slecht, producten zijn niet vers, andere gasten. Vijf van deze ergernissen zijn direct verbonden aan het gedrag van de medewerker wat aantoont hoe belangrijk de medewerker is.</a:t>
            </a:r>
          </a:p>
        </p:txBody>
      </p:sp>
    </p:spTree>
    <p:extLst>
      <p:ext uri="{BB962C8B-B14F-4D97-AF65-F5344CB8AC3E}">
        <p14:creationId xmlns:p14="http://schemas.microsoft.com/office/powerpoint/2010/main" val="1343664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CEE8FC-8DA1-1740-8351-458C8305E05C}"/>
              </a:ext>
            </a:extLst>
          </p:cNvPr>
          <p:cNvSpPr>
            <a:spLocks noGrp="1"/>
          </p:cNvSpPr>
          <p:nvPr>
            <p:ph type="title"/>
          </p:nvPr>
        </p:nvSpPr>
        <p:spPr/>
        <p:txBody>
          <a:bodyPr/>
          <a:lstStyle/>
          <a:p>
            <a:r>
              <a:rPr lang="nl-BE" dirty="0"/>
              <a:t>Gastvrijheid zoals bij u thuis</a:t>
            </a:r>
          </a:p>
        </p:txBody>
      </p:sp>
      <p:sp>
        <p:nvSpPr>
          <p:cNvPr id="3" name="Tijdelijke aanduiding voor inhoud 2">
            <a:extLst>
              <a:ext uri="{FF2B5EF4-FFF2-40B4-BE49-F238E27FC236}">
                <a16:creationId xmlns:a16="http://schemas.microsoft.com/office/drawing/2014/main" id="{452ED6D7-1357-544A-84A2-02C9FBEF8A0A}"/>
              </a:ext>
            </a:extLst>
          </p:cNvPr>
          <p:cNvSpPr>
            <a:spLocks noGrp="1"/>
          </p:cNvSpPr>
          <p:nvPr>
            <p:ph idx="1"/>
          </p:nvPr>
        </p:nvSpPr>
        <p:spPr/>
        <p:txBody>
          <a:bodyPr/>
          <a:lstStyle/>
          <a:p>
            <a:r>
              <a:rPr lang="nl-BE" dirty="0"/>
              <a:t>Gastvrijheid kan de tevredenheid dus zodanig hoog krijgen dat organisaties onderscheidend worden. Dit te bereiken is een kwestie van mindset en correct gedrag.</a:t>
            </a:r>
          </a:p>
          <a:p>
            <a:r>
              <a:rPr lang="nl-BE" dirty="0"/>
              <a:t>Er zijn 3 sleutelmomenten waarop de gastvrijheid goed verzorgd moet zijn om de algehele service als positief te ervaren: bij de ontvangst, tijdens het verblijf, bij het vertrek.</a:t>
            </a:r>
          </a:p>
        </p:txBody>
      </p:sp>
    </p:spTree>
    <p:extLst>
      <p:ext uri="{BB962C8B-B14F-4D97-AF65-F5344CB8AC3E}">
        <p14:creationId xmlns:p14="http://schemas.microsoft.com/office/powerpoint/2010/main" val="3898308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13EE05-FE66-304E-B96C-2CFD214F0901}"/>
              </a:ext>
            </a:extLst>
          </p:cNvPr>
          <p:cNvSpPr>
            <a:spLocks noGrp="1"/>
          </p:cNvSpPr>
          <p:nvPr>
            <p:ph type="title"/>
          </p:nvPr>
        </p:nvSpPr>
        <p:spPr/>
        <p:txBody>
          <a:bodyPr/>
          <a:lstStyle/>
          <a:p>
            <a:r>
              <a:rPr lang="nl-BE" dirty="0"/>
              <a:t>Het VERSCHIL MAKEN</a:t>
            </a:r>
          </a:p>
        </p:txBody>
      </p:sp>
      <p:sp>
        <p:nvSpPr>
          <p:cNvPr id="3" name="Tijdelijke aanduiding voor inhoud 2">
            <a:extLst>
              <a:ext uri="{FF2B5EF4-FFF2-40B4-BE49-F238E27FC236}">
                <a16:creationId xmlns:a16="http://schemas.microsoft.com/office/drawing/2014/main" id="{428A8659-4CC8-1B43-9786-6A93ACB22E59}"/>
              </a:ext>
            </a:extLst>
          </p:cNvPr>
          <p:cNvSpPr>
            <a:spLocks noGrp="1"/>
          </p:cNvSpPr>
          <p:nvPr>
            <p:ph idx="1"/>
          </p:nvPr>
        </p:nvSpPr>
        <p:spPr/>
        <p:txBody>
          <a:bodyPr>
            <a:normAutofit lnSpcReduction="10000"/>
          </a:bodyPr>
          <a:lstStyle/>
          <a:p>
            <a:r>
              <a:rPr lang="nl-BE" dirty="0"/>
              <a:t>Er zijn 2 manieren om op correcte en professionele wijze in de behoeften en doelen van de gast te voorzien: de eerste manier is gastgericht: de situatie waarin alles in orde was maar verder niets bijzonder. De gast krijgt waar hij/zij om vraagt, niet meer en niet minder. De tweede manier is gastvrij. Door net een stapje extra te doen en net iets meer te bieden dan verwacht, zal de gast zich beter gewaardeerd voelen. Dat maakt het verschil.</a:t>
            </a:r>
          </a:p>
          <a:p>
            <a:r>
              <a:rPr lang="nl-BE" dirty="0"/>
              <a:t>Wat zijn de gevolgen van gastvrijheid? Positieve reclame, laag klachtenniveau en hoge medewerkerstevredenheid.</a:t>
            </a:r>
          </a:p>
        </p:txBody>
      </p:sp>
    </p:spTree>
    <p:extLst>
      <p:ext uri="{BB962C8B-B14F-4D97-AF65-F5344CB8AC3E}">
        <p14:creationId xmlns:p14="http://schemas.microsoft.com/office/powerpoint/2010/main" val="2263651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2CA1E3-46DD-2447-AED6-0E04A3B532C2}"/>
              </a:ext>
            </a:extLst>
          </p:cNvPr>
          <p:cNvSpPr>
            <a:spLocks noGrp="1"/>
          </p:cNvSpPr>
          <p:nvPr>
            <p:ph type="title"/>
          </p:nvPr>
        </p:nvSpPr>
        <p:spPr/>
        <p:txBody>
          <a:bodyPr/>
          <a:lstStyle/>
          <a:p>
            <a:r>
              <a:rPr lang="nl-BE" dirty="0"/>
              <a:t>Gastvrijheid in de praktijk</a:t>
            </a:r>
          </a:p>
        </p:txBody>
      </p:sp>
      <p:sp>
        <p:nvSpPr>
          <p:cNvPr id="3" name="Tijdelijke aanduiding voor inhoud 2">
            <a:extLst>
              <a:ext uri="{FF2B5EF4-FFF2-40B4-BE49-F238E27FC236}">
                <a16:creationId xmlns:a16="http://schemas.microsoft.com/office/drawing/2014/main" id="{2B2B93A3-C2AD-5C46-9AE8-58D7BE1CD0FF}"/>
              </a:ext>
            </a:extLst>
          </p:cNvPr>
          <p:cNvSpPr>
            <a:spLocks noGrp="1"/>
          </p:cNvSpPr>
          <p:nvPr>
            <p:ph idx="1"/>
          </p:nvPr>
        </p:nvSpPr>
        <p:spPr/>
        <p:txBody>
          <a:bodyPr>
            <a:normAutofit fontScale="92500" lnSpcReduction="20000"/>
          </a:bodyPr>
          <a:lstStyle/>
          <a:p>
            <a:r>
              <a:rPr lang="nl-BE" dirty="0"/>
              <a:t>Om te kunnen onderscheiden moet duidelijk zijn welke basisaspecten er nodig zijn waar gasten tevreden van worden en waarmee het verschil kan gemaakt worden.</a:t>
            </a:r>
          </a:p>
          <a:p>
            <a:r>
              <a:rPr lang="nl-BE" dirty="0"/>
              <a:t>Basis: veiligheid, hygiëne, voldoende beschikbare parkeerplaatsen, op tijd bezorgen, constante kwaliteit.</a:t>
            </a:r>
          </a:p>
          <a:p>
            <a:r>
              <a:rPr lang="nl-BE" dirty="0"/>
              <a:t>Onderscheidend: efficiënte service, vriendelijk en behulpzaam personeel, problemen oplossen, technische/verkoopsondersteuning</a:t>
            </a:r>
          </a:p>
          <a:p>
            <a:r>
              <a:rPr lang="nl-BE" dirty="0"/>
              <a:t>Tips: straal passie uit, zorg voor een professioneel voorkomende houding, heb plezier: professioneel werken en een lach gaan samen. Onthou dit met de afkorting PAP: Passie, Attitude en Plezier.</a:t>
            </a:r>
          </a:p>
        </p:txBody>
      </p:sp>
    </p:spTree>
    <p:extLst>
      <p:ext uri="{BB962C8B-B14F-4D97-AF65-F5344CB8AC3E}">
        <p14:creationId xmlns:p14="http://schemas.microsoft.com/office/powerpoint/2010/main" val="2085573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F14F69-9D7A-A64A-B26B-32D1798C6973}"/>
              </a:ext>
            </a:extLst>
          </p:cNvPr>
          <p:cNvSpPr>
            <a:spLocks noGrp="1"/>
          </p:cNvSpPr>
          <p:nvPr>
            <p:ph type="title"/>
          </p:nvPr>
        </p:nvSpPr>
        <p:spPr/>
        <p:txBody>
          <a:bodyPr/>
          <a:lstStyle/>
          <a:p>
            <a:r>
              <a:rPr lang="nl-BE" dirty="0"/>
              <a:t>Teamwork</a:t>
            </a:r>
          </a:p>
        </p:txBody>
      </p:sp>
      <p:sp>
        <p:nvSpPr>
          <p:cNvPr id="3" name="Tijdelijke aanduiding voor inhoud 2">
            <a:extLst>
              <a:ext uri="{FF2B5EF4-FFF2-40B4-BE49-F238E27FC236}">
                <a16:creationId xmlns:a16="http://schemas.microsoft.com/office/drawing/2014/main" id="{11115AF0-8310-E349-93FD-7FC1CF540761}"/>
              </a:ext>
            </a:extLst>
          </p:cNvPr>
          <p:cNvSpPr>
            <a:spLocks noGrp="1"/>
          </p:cNvSpPr>
          <p:nvPr>
            <p:ph idx="1"/>
          </p:nvPr>
        </p:nvSpPr>
        <p:spPr/>
        <p:txBody>
          <a:bodyPr/>
          <a:lstStyle/>
          <a:p>
            <a:r>
              <a:rPr lang="nl-BE" dirty="0"/>
              <a:t>U werkt natuurlijk niet alleen. Uw collega’s zijn samen met u de visitekaartjes van de organisatie en zo ziet de gast u dan ook. Het is belangrijk samen te werken in het uitdragen van gastvrijheid. Assisteer collega’s waar nodig, maar loop ze ook niet in de weg. Belangrijk is waardevolle gastinformatie door te spelen naar anderen. Creatief en doelgericht samenwerken geeft plezier en uitdaging voor het hele team.</a:t>
            </a:r>
          </a:p>
        </p:txBody>
      </p:sp>
    </p:spTree>
    <p:extLst>
      <p:ext uri="{BB962C8B-B14F-4D97-AF65-F5344CB8AC3E}">
        <p14:creationId xmlns:p14="http://schemas.microsoft.com/office/powerpoint/2010/main" val="1218843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1E3137-26B4-2D41-AF48-FBEBAB8EEE30}"/>
              </a:ext>
            </a:extLst>
          </p:cNvPr>
          <p:cNvSpPr>
            <a:spLocks noGrp="1"/>
          </p:cNvSpPr>
          <p:nvPr>
            <p:ph type="title"/>
          </p:nvPr>
        </p:nvSpPr>
        <p:spPr/>
        <p:txBody>
          <a:bodyPr/>
          <a:lstStyle/>
          <a:p>
            <a:r>
              <a:rPr lang="nl-BE" dirty="0"/>
              <a:t>Belevingen creeren</a:t>
            </a:r>
          </a:p>
        </p:txBody>
      </p:sp>
      <p:sp>
        <p:nvSpPr>
          <p:cNvPr id="3" name="Tijdelijke aanduiding voor inhoud 2">
            <a:extLst>
              <a:ext uri="{FF2B5EF4-FFF2-40B4-BE49-F238E27FC236}">
                <a16:creationId xmlns:a16="http://schemas.microsoft.com/office/drawing/2014/main" id="{96BB591B-BB32-4641-B96E-4E3D8F6EFCA5}"/>
              </a:ext>
            </a:extLst>
          </p:cNvPr>
          <p:cNvSpPr>
            <a:spLocks noGrp="1"/>
          </p:cNvSpPr>
          <p:nvPr>
            <p:ph idx="1"/>
          </p:nvPr>
        </p:nvSpPr>
        <p:spPr/>
        <p:txBody>
          <a:bodyPr>
            <a:normAutofit fontScale="92500"/>
          </a:bodyPr>
          <a:lstStyle/>
          <a:p>
            <a:r>
              <a:rPr lang="nl-BE" dirty="0"/>
              <a:t>Service met een glimlach is een goed begin maar beter worden dan goed is meer dan dat. U moet ernaar streven om ook de juiste kennis en vaardigheden toe te passen zodat de beleving authentiek is, met focus op de gast. Die ervaring wordt een beleving die voor de gast memorabel wordt. Een positieve ervaring wordt memorabel als de verwachtingen van de gast zijn overstegen zodat de gebeurtenis/service de gast bijblijft. De gast zal de service vervolgens aanraden bij anderen. Voor sommige organisaties staat de beleving in de dienstverlening centraal, omdat deze de kern van de behoeften en doelen van de gast is.</a:t>
            </a:r>
          </a:p>
        </p:txBody>
      </p:sp>
    </p:spTree>
    <p:extLst>
      <p:ext uri="{BB962C8B-B14F-4D97-AF65-F5344CB8AC3E}">
        <p14:creationId xmlns:p14="http://schemas.microsoft.com/office/powerpoint/2010/main" val="18530266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118</TotalTime>
  <Words>1144</Words>
  <Application>Microsoft Macintosh PowerPoint</Application>
  <PresentationFormat>Breedbeeld</PresentationFormat>
  <Paragraphs>41</Paragraphs>
  <Slides>13</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13</vt:i4>
      </vt:variant>
    </vt:vector>
  </HeadingPairs>
  <TitlesOfParts>
    <vt:vector size="16" baseType="lpstr">
      <vt:lpstr>Arial</vt:lpstr>
      <vt:lpstr>Tw Cen MT</vt:lpstr>
      <vt:lpstr>Circuit</vt:lpstr>
      <vt:lpstr>GastvrijheidSbeleving </vt:lpstr>
      <vt:lpstr> Gastvrijheidsmodel </vt:lpstr>
      <vt:lpstr>Gastvrijheidsmodel (vervolg)</vt:lpstr>
      <vt:lpstr>Het belang van gastvrijheid</vt:lpstr>
      <vt:lpstr>Gastvrijheid zoals bij u thuis</vt:lpstr>
      <vt:lpstr>Het VERSCHIL MAKEN</vt:lpstr>
      <vt:lpstr>Gastvrijheid in de praktijk</vt:lpstr>
      <vt:lpstr>Teamwork</vt:lpstr>
      <vt:lpstr>Belevingen creeren</vt:lpstr>
      <vt:lpstr>Klachtenbehandeling</vt:lpstr>
      <vt:lpstr>Hoe te handelen bij een klacht?:LSD (Luisteren, Samenvatten, doorvragen)techniek</vt:lpstr>
      <vt:lpstr>Maak een gast loyaal</vt:lpstr>
      <vt:lpstr>TOEPASSINGEN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GastvrijheidSbeleving </dc:title>
  <dc:creator>Microsoft Office User</dc:creator>
  <cp:lastModifiedBy>Microsoft Office User</cp:lastModifiedBy>
  <cp:revision>1</cp:revision>
  <dcterms:created xsi:type="dcterms:W3CDTF">2021-08-16T12:28:59Z</dcterms:created>
  <dcterms:modified xsi:type="dcterms:W3CDTF">2021-08-16T14:27:46Z</dcterms:modified>
</cp:coreProperties>
</file>